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notesMasterIdLst>
    <p:notesMasterId r:id="rId23"/>
  </p:notesMasterIdLst>
  <p:handoutMasterIdLst>
    <p:handoutMasterId r:id="rId24"/>
  </p:handoutMasterIdLst>
  <p:sldIdLst>
    <p:sldId id="312" r:id="rId5"/>
    <p:sldId id="320" r:id="rId6"/>
    <p:sldId id="321" r:id="rId7"/>
    <p:sldId id="323" r:id="rId8"/>
    <p:sldId id="324" r:id="rId9"/>
    <p:sldId id="314" r:id="rId10"/>
    <p:sldId id="315" r:id="rId11"/>
    <p:sldId id="316" r:id="rId12"/>
    <p:sldId id="319" r:id="rId13"/>
    <p:sldId id="329" r:id="rId14"/>
    <p:sldId id="328" r:id="rId15"/>
    <p:sldId id="327" r:id="rId16"/>
    <p:sldId id="326" r:id="rId17"/>
    <p:sldId id="325" r:id="rId18"/>
    <p:sldId id="334" r:id="rId19"/>
    <p:sldId id="333" r:id="rId20"/>
    <p:sldId id="318" r:id="rId21"/>
    <p:sldId id="330" r:id="rId22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8C8C"/>
    <a:srgbClr val="FDFBF6"/>
    <a:srgbClr val="202C8F"/>
    <a:srgbClr val="AAC4E9"/>
    <a:srgbClr val="F5CDCE"/>
    <a:srgbClr val="D4D593"/>
    <a:srgbClr val="E6F0FE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388" autoAdjust="0"/>
  </p:normalViewPr>
  <p:slideViewPr>
    <p:cSldViewPr snapToGrid="0" snapToObjects="1">
      <p:cViewPr varScale="1">
        <p:scale>
          <a:sx n="60" d="100"/>
          <a:sy n="60" d="100"/>
        </p:scale>
        <p:origin x="840" y="44"/>
      </p:cViewPr>
      <p:guideLst>
        <p:guide orient="horz" pos="2616"/>
        <p:guide orient="horz" pos="3264"/>
        <p:guide pos="6912"/>
        <p:guide orient="horz"/>
        <p:guide orient="horz" pos="4008"/>
        <p:guide orient="horz" pos="2352"/>
        <p:guide pos="6696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pos="5256"/>
        <p:guide pos="72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25" d="100"/>
          <a:sy n="25" d="100"/>
        </p:scale>
        <p:origin x="348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2426ABF-A8C0-D94B-8DA4-89B3D95177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3E1C36-C21F-0B70-27E7-5B59DAE275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70FB6-164E-0840-A35B-09E9F3D45F76}" type="datetimeyyyy">
              <a:rPr lang="en-US" smtClean="0"/>
              <a:t>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942066-244B-8673-5E9A-26E4265AD0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0EE97-1F54-6631-A4BB-FD93829648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BD0AB-C59E-4A46-83D3-F07787446B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78359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654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>
            <a:extLst>
              <a:ext uri="{FF2B5EF4-FFF2-40B4-BE49-F238E27FC236}">
                <a16:creationId xmlns:a16="http://schemas.microsoft.com/office/drawing/2014/main" id="{BA5D5A72-CB6F-F8DE-E2C9-90459C8C3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00188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94429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99790" y="810227"/>
            <a:ext cx="6392421" cy="3831221"/>
          </a:xfrm>
        </p:spPr>
        <p:txBody>
          <a:bodyPr tIns="0" bIns="0" anchor="ctr" anchorCtr="0"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D014917C-8694-B4A4-A211-0F31F00E2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550562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7DB6972-BB75-254A-BA88-C0C3E6E93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682740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Image 2">
            <a:extLst>
              <a:ext uri="{FF2B5EF4-FFF2-40B4-BE49-F238E27FC236}">
                <a16:creationId xmlns:a16="http://schemas.microsoft.com/office/drawing/2014/main" id="{790E862E-398F-571C-EC2C-3D17164DE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445" y="314191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563" y="1089213"/>
            <a:ext cx="9879437" cy="980844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54">
            <a:extLst>
              <a:ext uri="{FF2B5EF4-FFF2-40B4-BE49-F238E27FC236}">
                <a16:creationId xmlns:a16="http://schemas.microsoft.com/office/drawing/2014/main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564" y="2331958"/>
            <a:ext cx="2975217" cy="3704266"/>
          </a:xfrm>
        </p:spPr>
        <p:txBody>
          <a:bodyPr lIns="91440" tIns="0" rIns="9144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/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7154" y="2331791"/>
            <a:ext cx="6345893" cy="3721817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95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>
            <a:extLst>
              <a:ext uri="{FF2B5EF4-FFF2-40B4-BE49-F238E27FC236}">
                <a16:creationId xmlns:a16="http://schemas.microsoft.com/office/drawing/2014/main" id="{D5595DD5-43B0-252F-8BC6-6B74340C5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7193"/>
          <a:stretch/>
        </p:blipFill>
        <p:spPr>
          <a:xfrm>
            <a:off x="1" y="-1"/>
            <a:ext cx="443344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50564" y="1057274"/>
            <a:ext cx="9875463" cy="999746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BC3A3767-6C5E-8188-0A49-955BBACE3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-3" y="4420134"/>
            <a:ext cx="1293237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564" y="2303028"/>
            <a:ext cx="5829147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40842" y="2303028"/>
            <a:ext cx="3485184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C6639AD7-128F-B39D-B45F-0F22A2C6D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7193"/>
          <a:stretch/>
        </p:blipFill>
        <p:spPr>
          <a:xfrm rot="5400000">
            <a:off x="6072641" y="-5676015"/>
            <a:ext cx="443344" cy="11795374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48479A23-C29C-C711-510C-05B69B882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1443" r="10857"/>
          <a:stretch/>
        </p:blipFill>
        <p:spPr>
          <a:xfrm rot="16200000">
            <a:off x="-6447" y="6444"/>
            <a:ext cx="1961253" cy="1948364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Image 2">
            <a:extLst>
              <a:ext uri="{FF2B5EF4-FFF2-40B4-BE49-F238E27FC236}">
                <a16:creationId xmlns:a16="http://schemas.microsoft.com/office/drawing/2014/main" id="{F3DC42FA-4B8F-2EFC-CAB4-1CCAB93BE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6626" y="4929577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650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0"/>
            <a:ext cx="12216063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10511627" cy="1012785"/>
          </a:xfrm>
        </p:spPr>
        <p:txBody>
          <a:bodyPr tIns="0" bIns="0"/>
          <a:lstStyle>
            <a:lvl1pPr algn="ctr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4D6DED8E-165F-59D7-F01C-4EF0446E5FC0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914400" y="2316067"/>
            <a:ext cx="10511627" cy="3948557"/>
          </a:xfrm>
        </p:spPr>
        <p:txBody>
          <a:bodyPr lIns="91440" tIns="91440" rIns="91440" bIns="9144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508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EB515B5-2D9F-58E1-6E3C-CCBF105D8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>
            <a:extLst>
              <a:ext uri="{FF2B5EF4-FFF2-40B4-BE49-F238E27FC236}">
                <a16:creationId xmlns:a16="http://schemas.microsoft.com/office/drawing/2014/main" id="{5CCFEDF9-5B69-87BA-8A33-35033DA40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anchor="b" anchorCtr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ctr" anchorCtr="0"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8952" y="758952"/>
            <a:ext cx="3932237" cy="1524662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58952" y="2286000"/>
            <a:ext cx="3932237" cy="356708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7" y="741459"/>
            <a:ext cx="6242839" cy="5119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0938" y="755372"/>
            <a:ext cx="3931920" cy="1527048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60938" y="2286001"/>
            <a:ext cx="393192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2700" y="987425"/>
            <a:ext cx="6172200" cy="4873625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>
            <a:extLst>
              <a:ext uri="{FF2B5EF4-FFF2-40B4-BE49-F238E27FC236}">
                <a16:creationId xmlns:a16="http://schemas.microsoft.com/office/drawing/2014/main" id="{EFFAEAD9-58A9-096B-C6D0-58F7AD08E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6583680" cy="153135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2834640"/>
            <a:ext cx="6583680" cy="3207344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37D12D-0FCA-3396-988D-452D3D526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710CE8-8A83-C0D3-623E-AFCC6C6A2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332509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AA66C80-37C3-6D28-7564-733A30B2C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9353550" y="0"/>
            <a:ext cx="2838450" cy="2857958"/>
            <a:chOff x="0" y="0"/>
            <a:chExt cx="2838450" cy="2857958"/>
          </a:xfrm>
        </p:grpSpPr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D9DB7C23-E0CF-A75F-BFFD-4E7679AF4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4D62A0CC-A0CE-403A-A167-27225B2C6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Image 2">
              <a:extLst>
                <a:ext uri="{FF2B5EF4-FFF2-40B4-BE49-F238E27FC236}">
                  <a16:creationId xmlns:a16="http://schemas.microsoft.com/office/drawing/2014/main" id="{F8AD83DA-A293-6D56-F606-7C98C403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702441" y="1061623"/>
            <a:ext cx="5723586" cy="4739104"/>
          </a:xfrm>
        </p:spPr>
        <p:txBody>
          <a:bodyPr tIns="0" bIns="0" anchor="ctr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345" y="0"/>
            <a:ext cx="4344695" cy="63595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3318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6F8B46B-EF6E-BC12-09E2-0F3B77919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D7B4F11-E150-473B-98F5-6E6AC9646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A8E2FA61-C047-21BB-AA50-F84AD768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5760023" y="3764463"/>
            <a:ext cx="2812357" cy="3394143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1A2791BA-760E-9FA5-8743-D0B699FC9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63854"/>
            <a:ext cx="435241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6A03F2-8C7B-D33B-0E8F-24D4800D5C0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1057275"/>
            <a:ext cx="5259554" cy="2495028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51465C6-2CDE-B5BF-F22E-CBDD44E86CFC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914400" y="3808750"/>
            <a:ext cx="5259554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2" name="Picture Placeholder 7">
            <a:extLst>
              <a:ext uri="{FF2B5EF4-FFF2-40B4-BE49-F238E27FC236}">
                <a16:creationId xmlns:a16="http://schemas.microsoft.com/office/drawing/2014/main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4194" y="410780"/>
            <a:ext cx="4344695" cy="6447220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mage 1">
            <a:extLst>
              <a:ext uri="{FF2B5EF4-FFF2-40B4-BE49-F238E27FC236}">
                <a16:creationId xmlns:a16="http://schemas.microsoft.com/office/drawing/2014/main" id="{2A3EC91E-4089-D366-06D3-3E66F93DF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-9389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3" name="Image 4">
            <a:extLst>
              <a:ext uri="{FF2B5EF4-FFF2-40B4-BE49-F238E27FC236}">
                <a16:creationId xmlns:a16="http://schemas.microsoft.com/office/drawing/2014/main" id="{EC46DC71-C12A-96C8-3FE2-AA95AB58B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60565" y="1057274"/>
            <a:ext cx="7965461" cy="994164"/>
          </a:xfrm>
        </p:spPr>
        <p:txBody>
          <a:bodyPr lIns="91440" tIns="0" rIns="91440" bIns="0" anchor="b" anchorCtr="0">
            <a:noAutofit/>
          </a:bodyPr>
          <a:lstStyle>
            <a:lvl1pPr algn="l">
              <a:lnSpc>
                <a:spcPct val="100000"/>
              </a:lnSpc>
              <a:defRPr sz="36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60565" y="2303029"/>
            <a:ext cx="7965460" cy="3497698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4809" y="1057274"/>
            <a:ext cx="7043617" cy="252021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Image 0">
            <a:extLst>
              <a:ext uri="{FF2B5EF4-FFF2-40B4-BE49-F238E27FC236}">
                <a16:creationId xmlns:a16="http://schemas.microsoft.com/office/drawing/2014/main" id="{CD2D664E-6702-6607-A37E-2E9961449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>
            <a:extLst>
              <a:ext uri="{FF2B5EF4-FFF2-40B4-BE49-F238E27FC236}">
                <a16:creationId xmlns:a16="http://schemas.microsoft.com/office/drawing/2014/main" id="{951C5737-DF7E-D671-AC74-9E488335B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>
            <a:extLst>
              <a:ext uri="{FF2B5EF4-FFF2-40B4-BE49-F238E27FC236}">
                <a16:creationId xmlns:a16="http://schemas.microsoft.com/office/drawing/2014/main" id="{B9036D42-A06F-E6EE-BB91-8BAF04519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>
            <a:extLst>
              <a:ext uri="{FF2B5EF4-FFF2-40B4-BE49-F238E27FC236}">
                <a16:creationId xmlns:a16="http://schemas.microsoft.com/office/drawing/2014/main" id="{86E0540C-3355-A50D-AC61-047B54B70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4808" y="3808750"/>
            <a:ext cx="7043618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1629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>
            <a:extLst>
              <a:ext uri="{FF2B5EF4-FFF2-40B4-BE49-F238E27FC236}">
                <a16:creationId xmlns:a16="http://schemas.microsoft.com/office/drawing/2014/main" id="{3C7B0BB3-A5CA-7C72-DC39-AD00EC909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427336"/>
            <a:ext cx="3202546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7871527-68A5-0A5C-F5A6-A80523BAC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654149"/>
            <a:ext cx="3202546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CEB118B3-9B06-AD11-738A-7A0651F98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5" y="1"/>
            <a:ext cx="3202545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0EA94262-504E-06F2-F383-E832C37B1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6681"/>
            <a:ext cx="3202546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399" y="834635"/>
            <a:ext cx="7796464" cy="1222385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BFBCB81C-7599-87A1-8037-5FB8C374503A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6FF02D51-6992-3FED-2A19-92E5AC564CF4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914400" y="2303028"/>
            <a:ext cx="3283119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id="{C2762372-3C12-61F8-F131-E4C08A2B1735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4782159" y="2303028"/>
            <a:ext cx="3284951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673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65393"/>
            <a:ext cx="7631709" cy="1091627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400" y="2303028"/>
            <a:ext cx="3283119" cy="4144192"/>
          </a:xfrm>
        </p:spPr>
        <p:txBody>
          <a:bodyPr lIns="91440" tIns="0" rIns="91440" bIns="0">
            <a:norm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sz="1800"/>
            </a:lvl1pPr>
            <a:lvl2pPr marL="745236" indent="-342900">
              <a:spcBef>
                <a:spcPts val="1000"/>
              </a:spcBef>
              <a:buFont typeface="+mj-lt"/>
              <a:buAutoNum type="alphaLcPeriod"/>
              <a:defRPr sz="1800"/>
            </a:lvl2pPr>
            <a:lvl3pPr marL="1202436" indent="-342900">
              <a:spcBef>
                <a:spcPts val="1000"/>
              </a:spcBef>
              <a:buFont typeface="+mj-lt"/>
              <a:buAutoNum type="arabicParenR"/>
              <a:defRPr sz="1800"/>
            </a:lvl3pPr>
            <a:lvl4pPr marL="1659636" indent="-342900">
              <a:spcBef>
                <a:spcPts val="1000"/>
              </a:spcBef>
              <a:buFont typeface="+mj-lt"/>
              <a:buAutoNum type="alphaLcParenR"/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2159" y="2303028"/>
            <a:ext cx="3763950" cy="4144192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indent="-283464">
              <a:spcBef>
                <a:spcPts val="1000"/>
              </a:spcBef>
              <a:defRPr sz="1800"/>
            </a:lvl2pPr>
            <a:lvl3pPr indent="-283464">
              <a:spcBef>
                <a:spcPts val="1000"/>
              </a:spcBef>
              <a:defRPr sz="1800"/>
            </a:lvl3pPr>
            <a:lvl4pPr indent="-283464">
              <a:spcBef>
                <a:spcPts val="1000"/>
              </a:spcBef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9454" y="965393"/>
            <a:ext cx="3202545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9152F76-E42E-3D76-6BDB-2FA0D6921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353550" y="4000041"/>
            <a:ext cx="2838450" cy="2857959"/>
            <a:chOff x="12797096" y="4000041"/>
            <a:chExt cx="2838450" cy="2857959"/>
          </a:xfrm>
        </p:grpSpPr>
        <p:sp>
          <p:nvSpPr>
            <p:cNvPr id="20" name="Freeform: Shape 28">
              <a:extLst>
                <a:ext uri="{FF2B5EF4-FFF2-40B4-BE49-F238E27FC236}">
                  <a16:creationId xmlns:a16="http://schemas.microsoft.com/office/drawing/2014/main" id="{ED0348C7-D83F-0AD7-2539-41219A795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21" name="Freeform: Shape 25">
              <a:extLst>
                <a:ext uri="{FF2B5EF4-FFF2-40B4-BE49-F238E27FC236}">
                  <a16:creationId xmlns:a16="http://schemas.microsoft.com/office/drawing/2014/main" id="{E911AA2D-BE77-278D-CD2E-2EB3E180F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15">
              <a:extLst>
                <a:ext uri="{FF2B5EF4-FFF2-40B4-BE49-F238E27FC236}">
                  <a16:creationId xmlns:a16="http://schemas.microsoft.com/office/drawing/2014/main" id="{B6CE0BA6-C0FD-AC39-6C31-8477E0CAF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Image 2">
              <a:extLst>
                <a:ext uri="{FF2B5EF4-FFF2-40B4-BE49-F238E27FC236}">
                  <a16:creationId xmlns:a16="http://schemas.microsoft.com/office/drawing/2014/main" id="{666AD1A4-36DE-12F3-BB78-BA678A595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4" name="Slide Number Placeholder 2">
            <a:extLst>
              <a:ext uri="{FF2B5EF4-FFF2-40B4-BE49-F238E27FC236}">
                <a16:creationId xmlns:a16="http://schemas.microsoft.com/office/drawing/2014/main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62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28259CF0-6BC5-3693-6F49-C4489C07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-2546"/>
            <a:ext cx="3202546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6" name="Image 4">
            <a:extLst>
              <a:ext uri="{FF2B5EF4-FFF2-40B4-BE49-F238E27FC236}">
                <a16:creationId xmlns:a16="http://schemas.microsoft.com/office/drawing/2014/main" id="{9019DA73-2516-F3D2-ECDB-620C9048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5665DA82-D253-8EC5-5DFB-F0266ED9F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0086" y="5331514"/>
            <a:ext cx="2148416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pic>
        <p:nvPicPr>
          <p:cNvPr id="21" name="Image 2">
            <a:extLst>
              <a:ext uri="{FF2B5EF4-FFF2-40B4-BE49-F238E27FC236}">
                <a16:creationId xmlns:a16="http://schemas.microsoft.com/office/drawing/2014/main" id="{A8B7F1F1-806C-8D65-7340-220A0C465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 rot="5400000">
            <a:off x="9991886" y="1247775"/>
            <a:ext cx="2200114" cy="2200114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E76518D4-6149-BA03-3BE5-6A13A792C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0428" y="6470488"/>
            <a:ext cx="775021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00" y="2331791"/>
            <a:ext cx="6903076" cy="3721817"/>
          </a:xfrm>
        </p:spPr>
        <p:txBody>
          <a:bodyPr t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9454" y="3405189"/>
            <a:ext cx="3202546" cy="3452811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10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38475" y="457199"/>
            <a:ext cx="987552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accent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80" r:id="rId3"/>
    <p:sldLayoutId id="2147483653" r:id="rId4"/>
    <p:sldLayoutId id="2147483668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1" r:id="rId11"/>
    <p:sldLayoutId id="2147483692" r:id="rId12"/>
    <p:sldLayoutId id="2147483676" r:id="rId13"/>
    <p:sldLayoutId id="2147483656" r:id="rId14"/>
    <p:sldLayoutId id="2147483657" r:id="rId15"/>
    <p:sldLayoutId id="2147483658" r:id="rId16"/>
    <p:sldLayoutId id="2147483659" r:id="rId17"/>
  </p:sldLayoutIdLst>
  <p:hf hdr="0" ft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38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7FF65-A536-F639-8591-ED024C223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32080" y="391996"/>
            <a:ext cx="12181840" cy="1883844"/>
          </a:xfrm>
        </p:spPr>
        <p:txBody>
          <a:bodyPr anchor="ctr"/>
          <a:lstStyle/>
          <a:p>
            <a:r>
              <a:rPr lang="en-US" dirty="0"/>
              <a:t>HARI GURU BELAJAR</a:t>
            </a:r>
            <a:br>
              <a:rPr lang="en-US" dirty="0"/>
            </a:br>
            <a:r>
              <a:rPr lang="en-US" dirty="0"/>
              <a:t>STANDARD PELAYANAN</a:t>
            </a:r>
            <a:br>
              <a:rPr lang="en-US" dirty="0"/>
            </a:br>
            <a:r>
              <a:rPr lang="en-US" dirty="0"/>
              <a:t>TAHUN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56313A-C29B-621E-24E3-AD6A63F63C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5819" y="2275840"/>
            <a:ext cx="3260359" cy="288029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9688F01-4FEC-AAFD-1F6E-E832F8890B67}"/>
              </a:ext>
            </a:extLst>
          </p:cNvPr>
          <p:cNvSpPr txBox="1">
            <a:spLocks/>
          </p:cNvSpPr>
          <p:nvPr/>
        </p:nvSpPr>
        <p:spPr>
          <a:xfrm>
            <a:off x="2388155" y="5495788"/>
            <a:ext cx="7415688" cy="975360"/>
          </a:xfrm>
          <a:prstGeom prst="rect">
            <a:avLst/>
          </a:prstGeom>
        </p:spPr>
        <p:txBody>
          <a:bodyPr vert="horz" lIns="91440" tIns="0" rIns="9144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 cap="all" baseline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FDFBF6"/>
                </a:solidFill>
              </a:rPr>
              <a:t>SMPN 1 CIKARANG SELATAN</a:t>
            </a:r>
          </a:p>
        </p:txBody>
      </p:sp>
    </p:spTree>
    <p:extLst>
      <p:ext uri="{BB962C8B-B14F-4D97-AF65-F5344CB8AC3E}">
        <p14:creationId xmlns:p14="http://schemas.microsoft.com/office/powerpoint/2010/main" val="2202437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CAFF8-36EA-59A1-D95D-64AEF81AA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533AB-CEAC-79A1-9134-74F3C45B3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10" y="152716"/>
            <a:ext cx="8737600" cy="60896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>
                <a:latin typeface="Bookman Old Style" panose="02050604050505020204" pitchFamily="18" charset="0"/>
              </a:rPr>
              <a:t>3. PERPINDAHAN MURID MASUK</a:t>
            </a:r>
            <a:endParaRPr lang="en-ID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3C0C950-040C-ADC5-039F-969E52030A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1474296"/>
              </p:ext>
            </p:extLst>
          </p:nvPr>
        </p:nvGraphicFramePr>
        <p:xfrm>
          <a:off x="182880" y="1209674"/>
          <a:ext cx="11582400" cy="57030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641600">
                  <a:extLst>
                    <a:ext uri="{9D8B030D-6E8A-4147-A177-3AD203B41FA5}">
                      <a16:colId xmlns:a16="http://schemas.microsoft.com/office/drawing/2014/main" val="752109927"/>
                    </a:ext>
                  </a:extLst>
                </a:gridCol>
                <a:gridCol w="8940800">
                  <a:extLst>
                    <a:ext uri="{9D8B030D-6E8A-4147-A177-3AD203B41FA5}">
                      <a16:colId xmlns:a16="http://schemas.microsoft.com/office/drawing/2014/main" val="3604271661"/>
                    </a:ext>
                  </a:extLst>
                </a:gridCol>
              </a:tblGrid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Persyaratan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pelayanan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Membawa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berkas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asli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dan 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foto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a.  NISN (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Nomor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Induk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Siswa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Nasional)  </a:t>
                      </a:r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b.  STTB /Ijazah  </a:t>
                      </a:r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c. 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Raport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d.  Surat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Keterangan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Pindah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dari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sekolah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asal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(Jika </a:t>
                      </a:r>
                      <a:r>
                        <a:rPr lang="en-US" sz="1800" b="1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sudah</a:t>
                      </a:r>
                      <a:r>
                        <a:rPr lang="en-US" sz="18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diterima</a:t>
                      </a:r>
                      <a:r>
                        <a:rPr lang="en-US" sz="18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 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168712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Sistem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mekanisme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2415" marR="30480" indent="-228600">
                        <a:lnSpc>
                          <a:spcPct val="100000"/>
                        </a:lnSpc>
                        <a:spcBef>
                          <a:spcPts val="35"/>
                        </a:spcBef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en-US" sz="1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Calon Murid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melihat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bangku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kosong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menyerahkan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berkas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mutasi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kepada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petugas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mengisi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formulir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mutasi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murid  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00990" indent="-228600">
                        <a:lnSpc>
                          <a:spcPct val="100000"/>
                        </a:lnSpc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en-US" sz="1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Petugas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melakukan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verifikasi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berkas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mutasi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00990" marR="158750" indent="-228600">
                        <a:lnSpc>
                          <a:spcPct val="100000"/>
                        </a:lnSpc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en-US" sz="1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Petugas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menginformasikan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tanggal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pelaksanaan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test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akademis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wawancara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00990" marR="128270" indent="-228600">
                        <a:lnSpc>
                          <a:spcPct val="100000"/>
                        </a:lnSpc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en-US" sz="1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Calon Murid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mengikuti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test 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akademis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wawancara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9560" indent="-228600">
                        <a:lnSpc>
                          <a:spcPct val="100000"/>
                        </a:lnSpc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lang="en-US" sz="1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Petugas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mengumumkan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hasil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test  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98450" indent="-184150">
                        <a:lnSpc>
                          <a:spcPct val="100000"/>
                        </a:lnSpc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r>
                        <a:rPr lang="en-US" sz="1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Calon Murid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mendapatkan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surat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keterangan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bukti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diterima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98450" indent="-184150">
                        <a:lnSpc>
                          <a:spcPts val="1415"/>
                        </a:lnSpc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ID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655190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/>
                        <a:t>Waktu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15000"/>
                        </a:lnSpc>
                        <a:spcBef>
                          <a:spcPts val="400"/>
                        </a:spcBef>
                        <a:buNone/>
                      </a:pP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hari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kerja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723070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Biaya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19200" indent="-955675">
                        <a:lnSpc>
                          <a:spcPct val="115000"/>
                        </a:lnSpc>
                        <a:spcBef>
                          <a:spcPts val="400"/>
                        </a:spcBef>
                        <a:buNone/>
                      </a:pP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Gratis /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tidak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dipungut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biaya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632627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Pelayanan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19200" indent="-863600">
                        <a:lnSpc>
                          <a:spcPct val="115000"/>
                        </a:lnSpc>
                        <a:spcBef>
                          <a:spcPts val="400"/>
                        </a:spcBef>
                        <a:buNone/>
                      </a:pP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Surat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keterangan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bukti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diterima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708822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Petugas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Petugas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Tata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usaha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:   Dini Flora,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S.Pd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081511914017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Kepala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Sekolah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:     085719279939</a:t>
                      </a:r>
                      <a:endParaRPr lang="en-ID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endParaRPr lang="en-ID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339533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6CB20E-CA96-C920-157F-6ED224363E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859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83716-CE73-62EB-0C6A-14985505A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A4EF5-A4F2-B0B8-5C44-0C210F98F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261" y="388460"/>
            <a:ext cx="8686800" cy="60896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>
                <a:latin typeface="Bookman Old Style" panose="02050604050505020204" pitchFamily="18" charset="0"/>
              </a:rPr>
              <a:t>4. PERPINDAHAN MURID KE LUAR</a:t>
            </a:r>
            <a:endParaRPr lang="en-ID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5437494-73A0-DE91-5E6C-0BE08F9C15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7157849"/>
              </p:ext>
            </p:extLst>
          </p:nvPr>
        </p:nvGraphicFramePr>
        <p:xfrm>
          <a:off x="797718" y="1209674"/>
          <a:ext cx="10845642" cy="674243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836814">
                  <a:extLst>
                    <a:ext uri="{9D8B030D-6E8A-4147-A177-3AD203B41FA5}">
                      <a16:colId xmlns:a16="http://schemas.microsoft.com/office/drawing/2014/main" val="752109927"/>
                    </a:ext>
                  </a:extLst>
                </a:gridCol>
                <a:gridCol w="8008828">
                  <a:extLst>
                    <a:ext uri="{9D8B030D-6E8A-4147-A177-3AD203B41FA5}">
                      <a16:colId xmlns:a16="http://schemas.microsoft.com/office/drawing/2014/main" val="3604271661"/>
                    </a:ext>
                  </a:extLst>
                </a:gridCol>
              </a:tblGrid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Persyaratan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pelayanan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D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Membawa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berkas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asli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a.  NISN (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Nomor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Induk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Siswa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Nasional)  </a:t>
                      </a:r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b. 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Raport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Asli</a:t>
                      </a:r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c.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Permohonan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dari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Orang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tua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wali</a:t>
                      </a:r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d.  Surat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Keterangan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diterima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dari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sekolah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tujuan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(Jika </a:t>
                      </a:r>
                      <a:r>
                        <a:rPr lang="en-US" sz="1800" b="1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sudah</a:t>
                      </a:r>
                      <a:r>
                        <a:rPr lang="en-US" sz="18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diterima</a:t>
                      </a:r>
                      <a:r>
                        <a:rPr lang="en-US" sz="18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 </a:t>
                      </a:r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6168712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Sistem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mekanisme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2415" marR="30480" indent="-228600">
                        <a:lnSpc>
                          <a:spcPct val="100000"/>
                        </a:lnSpc>
                        <a:spcBef>
                          <a:spcPts val="35"/>
                        </a:spcBef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Orang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wali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murid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menyampaikan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permohonan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sekolah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lewat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wali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kelas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00990" indent="-228600">
                        <a:lnSpc>
                          <a:spcPct val="100000"/>
                        </a:lnSpc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Petugas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Tata Usaha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bagian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kesiswaan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melakukan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verifikasi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berkas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mutasi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72415" marR="158750" indent="-200025">
                        <a:lnSpc>
                          <a:spcPct val="100000"/>
                        </a:lnSpc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Petugas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Tata Usaha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bagian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kesiswaan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membuat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surat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mutasi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meminta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persetujuan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kepala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sekolah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00990" marR="128270" indent="-228600">
                        <a:lnSpc>
                          <a:spcPct val="100000"/>
                        </a:lnSpc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Kepala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Sekolah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menandatangani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dokumen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surat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permohonan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pindah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sekolah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9560" indent="-228600">
                        <a:lnSpc>
                          <a:spcPct val="100000"/>
                        </a:lnSpc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Petugas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Tata Usaha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menyampaikan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dokumen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yang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diperlukan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pindah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sekolah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98450" indent="-184150">
                        <a:lnSpc>
                          <a:spcPct val="100000"/>
                        </a:lnSpc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Orang </a:t>
                      </a:r>
                      <a:r>
                        <a:rPr lang="en-US" sz="2000" spc="5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tua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n-US" sz="2000" spc="5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wali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murid </a:t>
                      </a:r>
                      <a:r>
                        <a:rPr lang="en-US" sz="2000" spc="5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endapatkan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dokumen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pindah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sekolah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98450" indent="-184150">
                        <a:lnSpc>
                          <a:spcPct val="100000"/>
                        </a:lnSpc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8655190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/>
                        <a:t>Waktu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15000"/>
                        </a:lnSpc>
                        <a:spcBef>
                          <a:spcPts val="400"/>
                        </a:spcBef>
                        <a:buNone/>
                      </a:pP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hari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kerja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/ murid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4723070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Biaya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19200" indent="-863600">
                        <a:lnSpc>
                          <a:spcPct val="115000"/>
                        </a:lnSpc>
                        <a:spcBef>
                          <a:spcPts val="400"/>
                        </a:spcBef>
                        <a:buNone/>
                      </a:pP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Gartis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tidak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dipungut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biaya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9632627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Pelayanan</a:t>
                      </a:r>
                      <a:endParaRPr lang="en-ID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219200" indent="-863600">
                        <a:lnSpc>
                          <a:spcPct val="115000"/>
                        </a:lnSpc>
                        <a:spcBef>
                          <a:spcPts val="400"/>
                        </a:spcBef>
                        <a:buNone/>
                      </a:pP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Surat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keterangan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bukti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diterima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329708822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Petugas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Tata Usaha….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339533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E64945-43CD-0883-9714-ADEC71D261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654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9D00A-7DFA-381C-FAA0-C534B3B02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0A275-276E-06EC-5D78-A7D44835D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974" y="212755"/>
            <a:ext cx="7813040" cy="60896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>
                <a:latin typeface="Bookman Old Style" panose="02050604050505020204" pitchFamily="18" charset="0"/>
              </a:rPr>
              <a:t>5. LEGALISASI IJAZAH / STTB</a:t>
            </a:r>
            <a:endParaRPr lang="en-ID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FFDDB3C-F160-131E-E34B-548C6FA20D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680214"/>
              </p:ext>
            </p:extLst>
          </p:nvPr>
        </p:nvGraphicFramePr>
        <p:xfrm>
          <a:off x="797718" y="1209674"/>
          <a:ext cx="10317321" cy="560171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687162">
                  <a:extLst>
                    <a:ext uri="{9D8B030D-6E8A-4147-A177-3AD203B41FA5}">
                      <a16:colId xmlns:a16="http://schemas.microsoft.com/office/drawing/2014/main" val="752109927"/>
                    </a:ext>
                  </a:extLst>
                </a:gridCol>
                <a:gridCol w="7630159">
                  <a:extLst>
                    <a:ext uri="{9D8B030D-6E8A-4147-A177-3AD203B41FA5}">
                      <a16:colId xmlns:a16="http://schemas.microsoft.com/office/drawing/2014/main" val="3604271661"/>
                    </a:ext>
                  </a:extLst>
                </a:gridCol>
              </a:tblGrid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Persyaratan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pelayanan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Membawa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 </a:t>
                      </a:r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ID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Foto copy STTB/Ijazah 10 </a:t>
                      </a:r>
                      <a:r>
                        <a:rPr lang="en-ID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lembar</a:t>
                      </a:r>
                      <a:r>
                        <a:rPr lang="en-ID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Atau Foto copy </a:t>
                      </a:r>
                      <a:r>
                        <a:rPr lang="en-ID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raport</a:t>
                      </a:r>
                      <a:r>
                        <a:rPr lang="en-ID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7 </a:t>
                      </a:r>
                      <a:r>
                        <a:rPr lang="en-ID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lembar</a:t>
                      </a:r>
                      <a:r>
                        <a:rPr lang="en-ID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lvl="0"/>
                      <a:r>
                        <a:rPr lang="en-ID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STTB/Ijazah /</a:t>
                      </a:r>
                      <a:r>
                        <a:rPr lang="en-ID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Raport</a:t>
                      </a:r>
                      <a:r>
                        <a:rPr lang="en-ID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asli</a:t>
                      </a:r>
                      <a:r>
                        <a:rPr lang="en-ID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</a:p>
                    <a:p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168712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Sistem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mekanisme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lnSpc>
                          <a:spcPct val="100000"/>
                        </a:lnSpc>
                        <a:buNone/>
                        <a:tabLst>
                          <a:tab pos="173863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Alumni/Murid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menyerahkan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berkas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STTB/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Raport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asli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foto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copy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kepada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petugas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82245" indent="-182245">
                        <a:lnSpc>
                          <a:spcPct val="100000"/>
                        </a:lnSpc>
                        <a:buNone/>
                        <a:tabLst>
                          <a:tab pos="1912620" algn="l"/>
                          <a:tab pos="208280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en-US" sz="2000" spc="13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Petugas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menerima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melakukan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verifikasi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berkas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82245" indent="-182245">
                        <a:lnSpc>
                          <a:spcPct val="100000"/>
                        </a:lnSpc>
                        <a:buNone/>
                        <a:tabLst>
                          <a:tab pos="1912620" algn="l"/>
                          <a:tab pos="208280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en-US" sz="2000" spc="13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Petugas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memproses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penandatanganan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legalisasi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STTB/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Raport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28600" indent="-228600">
                        <a:lnSpc>
                          <a:spcPct val="100000"/>
                        </a:lnSpc>
                        <a:buNone/>
                        <a:tabLst>
                          <a:tab pos="1583055" algn="l"/>
                          <a:tab pos="2016125" algn="l"/>
                          <a:tab pos="229616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en-US" sz="2000" spc="13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Alumni/Murid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menerima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STTB/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Raport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yang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sudah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dilegalisir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98450" indent="-184150">
                        <a:lnSpc>
                          <a:spcPct val="100000"/>
                        </a:lnSpc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8C8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655190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/>
                        <a:t>Waktu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15000"/>
                        </a:lnSpc>
                        <a:spcBef>
                          <a:spcPts val="400"/>
                        </a:spcBef>
                        <a:buNone/>
                      </a:pP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Menit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 Alumni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2075">
                        <a:lnSpc>
                          <a:spcPct val="115000"/>
                        </a:lnSpc>
                        <a:spcBef>
                          <a:spcPts val="400"/>
                        </a:spcBef>
                        <a:buNone/>
                      </a:pP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723070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Biaya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987425" indent="-987425">
                        <a:lnSpc>
                          <a:spcPct val="115000"/>
                        </a:lnSpc>
                        <a:spcBef>
                          <a:spcPts val="400"/>
                        </a:spcBef>
                        <a:buNone/>
                      </a:pP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Gratis /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tidak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dipungut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biaya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87425">
                        <a:lnSpc>
                          <a:spcPct val="115000"/>
                        </a:lnSpc>
                        <a:spcBef>
                          <a:spcPts val="400"/>
                        </a:spcBef>
                        <a:buNone/>
                      </a:pP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632627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Pelayanan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15000"/>
                        </a:lnSpc>
                        <a:spcBef>
                          <a:spcPts val="400"/>
                        </a:spcBef>
                        <a:buNone/>
                      </a:pP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Legalisir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STTB  / Ijazah /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Raport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yang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ditandatangani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Kepala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Sekolah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2075">
                        <a:lnSpc>
                          <a:spcPct val="115000"/>
                        </a:lnSpc>
                        <a:spcBef>
                          <a:spcPts val="400"/>
                        </a:spcBef>
                        <a:buNone/>
                      </a:pP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708822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Petugas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Maryati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S.Pd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3339533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60D98E-8A97-FD85-3086-B71D4D20E6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044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67068-D84A-7F0F-4DBE-47D0B328C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8657C-2E35-AE9A-F627-D5D5C0FB6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360" y="185577"/>
            <a:ext cx="10749280" cy="88360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2800" dirty="0">
                <a:latin typeface="Bookman Old Style" panose="02050604050505020204" pitchFamily="18" charset="0"/>
              </a:rPr>
              <a:t>6. PEMBERIAN </a:t>
            </a:r>
            <a:r>
              <a:rPr lang="en-US" sz="2800" dirty="0" err="1">
                <a:latin typeface="Bookman Old Style" panose="02050604050505020204" pitchFamily="18" charset="0"/>
              </a:rPr>
              <a:t>surat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keterangan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pangganti</a:t>
            </a:r>
            <a:r>
              <a:rPr lang="en-US" sz="2800" dirty="0">
                <a:latin typeface="Bookman Old Style" panose="02050604050505020204" pitchFamily="18" charset="0"/>
              </a:rPr>
              <a:t> ijazah / </a:t>
            </a:r>
            <a:r>
              <a:rPr lang="en-US" sz="2800" dirty="0" err="1">
                <a:latin typeface="Bookman Old Style" panose="02050604050505020204" pitchFamily="18" charset="0"/>
              </a:rPr>
              <a:t>sttb</a:t>
            </a:r>
            <a:endParaRPr lang="en-ID" sz="28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325AC2A-992C-171B-629A-0CFF30725F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2135303"/>
              </p:ext>
            </p:extLst>
          </p:nvPr>
        </p:nvGraphicFramePr>
        <p:xfrm>
          <a:off x="797718" y="1209674"/>
          <a:ext cx="10947242" cy="743172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863389">
                  <a:extLst>
                    <a:ext uri="{9D8B030D-6E8A-4147-A177-3AD203B41FA5}">
                      <a16:colId xmlns:a16="http://schemas.microsoft.com/office/drawing/2014/main" val="752109927"/>
                    </a:ext>
                  </a:extLst>
                </a:gridCol>
                <a:gridCol w="8083853">
                  <a:extLst>
                    <a:ext uri="{9D8B030D-6E8A-4147-A177-3AD203B41FA5}">
                      <a16:colId xmlns:a16="http://schemas.microsoft.com/office/drawing/2014/main" val="3604271661"/>
                    </a:ext>
                  </a:extLst>
                </a:gridCol>
              </a:tblGrid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Persyaratan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pelayanan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ct val="100000"/>
                        </a:lnSpc>
                        <a:spcBef>
                          <a:spcPts val="200"/>
                        </a:spcBef>
                        <a:buNone/>
                        <a:tabLst>
                          <a:tab pos="395605" algn="l"/>
                          <a:tab pos="2950845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Surat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kehilangan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dari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kepolisian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7785">
                        <a:lnSpc>
                          <a:spcPct val="100000"/>
                        </a:lnSpc>
                        <a:spcBef>
                          <a:spcPts val="200"/>
                        </a:spcBef>
                        <a:buNone/>
                        <a:tabLst>
                          <a:tab pos="395605" algn="l"/>
                          <a:tab pos="2950845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Foto copy KTP, KK   (Jika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Sudah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ber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KTP)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7785">
                        <a:lnSpc>
                          <a:spcPct val="100000"/>
                        </a:lnSpc>
                        <a:spcBef>
                          <a:spcPts val="200"/>
                        </a:spcBef>
                        <a:buNone/>
                        <a:tabLst>
                          <a:tab pos="395605" algn="l"/>
                          <a:tab pos="2950845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Foto copy STTB /SHUN (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jika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SHUN)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73050" indent="-196215">
                        <a:lnSpc>
                          <a:spcPct val="100000"/>
                        </a:lnSpc>
                        <a:spcBef>
                          <a:spcPts val="200"/>
                        </a:spcBef>
                        <a:buNone/>
                        <a:tabLst>
                          <a:tab pos="2950845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jika</a:t>
                      </a:r>
                      <a:r>
                        <a:rPr lang="en-US" sz="2000" spc="-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tidak</a:t>
                      </a:r>
                      <a:r>
                        <a:rPr lang="en-US" sz="2000" spc="-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ada</a:t>
                      </a:r>
                      <a:r>
                        <a:rPr lang="en-US" sz="2000" spc="-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000" spc="-15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nyertakan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Surat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Pernyataan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Tanggung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Jawab</a:t>
                      </a:r>
                      <a:r>
                        <a:rPr lang="en-US" sz="2000" spc="-6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Muthlak</a:t>
                      </a:r>
                      <a:r>
                        <a:rPr lang="en-US" sz="2000" spc="-6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</a:t>
                      </a:r>
                      <a:r>
                        <a:rPr lang="en-US" sz="2000" spc="-15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2000" spc="-6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000" spc="-6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teman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seangkatannya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bermaterai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10.000)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82880" indent="-106045">
                        <a:lnSpc>
                          <a:spcPct val="100000"/>
                        </a:lnSpc>
                        <a:spcBef>
                          <a:spcPts val="200"/>
                        </a:spcBef>
                        <a:buNone/>
                        <a:tabLst>
                          <a:tab pos="2950845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Surat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Pernyataan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Tanggung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Jawab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Muthlak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yang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bersangkutan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bermaterai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10.000 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6385" indent="-209550">
                        <a:lnSpc>
                          <a:spcPct val="100000"/>
                        </a:lnSpc>
                        <a:spcBef>
                          <a:spcPts val="200"/>
                        </a:spcBef>
                        <a:buNone/>
                        <a:tabLst>
                          <a:tab pos="2950845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Foto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terbaru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ukuran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3 x 4  background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merah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satu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lembar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20675">
                        <a:lnSpc>
                          <a:spcPct val="100000"/>
                        </a:lnSpc>
                        <a:buNone/>
                        <a:tabLst>
                          <a:tab pos="1381760" algn="l"/>
                        </a:tabLst>
                      </a:pP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168712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Sistem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mekanisme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8135" indent="-228600">
                        <a:lnSpc>
                          <a:spcPct val="100000"/>
                        </a:lnSpc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Alumni</a:t>
                      </a:r>
                      <a:r>
                        <a:rPr lang="en-US" sz="2000" spc="20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menyerahkan</a:t>
                      </a:r>
                      <a:r>
                        <a:rPr lang="en-US" sz="2000" spc="20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berkas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persyaratan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petugas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18135" indent="-228600">
                        <a:lnSpc>
                          <a:spcPct val="100000"/>
                        </a:lnSpc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Petugas</a:t>
                      </a:r>
                      <a:r>
                        <a:rPr lang="en-US" sz="2000" spc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melakukan</a:t>
                      </a:r>
                      <a:r>
                        <a:rPr lang="en-US" sz="2000" spc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verifikasi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berkas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persyaratan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18135" indent="-228600" algn="just">
                        <a:lnSpc>
                          <a:spcPct val="100000"/>
                        </a:lnSpc>
                        <a:buNone/>
                        <a:tabLst>
                          <a:tab pos="883285" algn="l"/>
                          <a:tab pos="1070610" algn="l"/>
                          <a:tab pos="1890395" algn="l"/>
                          <a:tab pos="2088515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Petugas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memproses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konsep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surat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keterangan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pengganti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Ijazah/STTB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18135" indent="-228600" algn="just">
                        <a:lnSpc>
                          <a:spcPct val="100000"/>
                        </a:lnSpc>
                        <a:buNone/>
                        <a:tabLst>
                          <a:tab pos="883285" algn="l"/>
                          <a:tab pos="1890395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Alumni</a:t>
                      </a:r>
                      <a:r>
                        <a:rPr lang="en-US" sz="2000" spc="-6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menunggu</a:t>
                      </a:r>
                      <a:r>
                        <a:rPr lang="en-US" sz="2000" spc="-6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hasil</a:t>
                      </a:r>
                      <a:r>
                        <a:rPr lang="en-US" sz="2000" spc="-6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proses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surat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keterangan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pengganti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Ijazah/STTB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18135" indent="-228600" algn="just">
                        <a:lnSpc>
                          <a:spcPct val="100000"/>
                        </a:lnSpc>
                        <a:spcBef>
                          <a:spcPts val="15"/>
                        </a:spcBef>
                        <a:buNone/>
                        <a:tabLst>
                          <a:tab pos="1052195" algn="l"/>
                          <a:tab pos="1890395" algn="l"/>
                          <a:tab pos="2225675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Petugas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menyerahkan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surat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keterangan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pengganti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Ijazah/STTB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98450" indent="-184150">
                        <a:lnSpc>
                          <a:spcPct val="100000"/>
                        </a:lnSpc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Alumni 	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menerima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	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surat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keterangan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	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pengganti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Ijazah/STTB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98450" indent="-184150">
                        <a:lnSpc>
                          <a:spcPct val="100000"/>
                        </a:lnSpc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8655190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/>
                        <a:t>Waktu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Nomor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s.d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selama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hari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kerja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n-ID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Nomor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4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selama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10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hari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kerja</a:t>
                      </a:r>
                      <a:endParaRPr lang="en-ID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Nomor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5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s.d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6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selama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hari</a:t>
                      </a:r>
                      <a:r>
                        <a:rPr lang="en-ID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kerja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n-ID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723070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Biaya</a:t>
                      </a:r>
                      <a:endParaRPr lang="en-ID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Gratis </a:t>
                      </a:r>
                      <a:r>
                        <a:rPr lang="en-US" dirty="0" err="1"/>
                        <a:t>tidak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dipungut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biaya</a:t>
                      </a:r>
                      <a:endParaRPr lang="en-ID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949632627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Pelayanan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Surat </a:t>
                      </a:r>
                      <a:r>
                        <a:rPr lang="en-US" dirty="0" err="1"/>
                        <a:t>keterangan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pengganti</a:t>
                      </a:r>
                      <a:r>
                        <a:rPr lang="en-US" dirty="0"/>
                        <a:t> Ijazah / STTB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9708822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Petugas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Mamat Setiawan, SE.  HP. 085782561840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339533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529021-5B01-3A26-02BB-66FD6D83D2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181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CE3B8-3B8F-6591-E6B0-97C84BE00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13CC4-21D8-3227-E7A2-CF93D8894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718" y="692943"/>
            <a:ext cx="8463280" cy="60896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>
                <a:latin typeface="Bookman Old Style" panose="02050604050505020204" pitchFamily="18" charset="0"/>
              </a:rPr>
              <a:t>7. PEMBERIAN </a:t>
            </a:r>
            <a:r>
              <a:rPr lang="en-US" dirty="0" err="1">
                <a:latin typeface="Bookman Old Style" panose="02050604050505020204" pitchFamily="18" charset="0"/>
              </a:rPr>
              <a:t>raport</a:t>
            </a:r>
            <a:r>
              <a:rPr lang="en-US" dirty="0">
                <a:latin typeface="Bookman Old Style" panose="020506040505050202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</a:rPr>
              <a:t>baru</a:t>
            </a:r>
            <a:endParaRPr lang="en-ID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3F64F78-635F-B68B-6E89-0DACEEA728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0430550"/>
              </p:ext>
            </p:extLst>
          </p:nvPr>
        </p:nvGraphicFramePr>
        <p:xfrm>
          <a:off x="797718" y="1922056"/>
          <a:ext cx="11089482" cy="414147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900593">
                  <a:extLst>
                    <a:ext uri="{9D8B030D-6E8A-4147-A177-3AD203B41FA5}">
                      <a16:colId xmlns:a16="http://schemas.microsoft.com/office/drawing/2014/main" val="752109927"/>
                    </a:ext>
                  </a:extLst>
                </a:gridCol>
                <a:gridCol w="8188889">
                  <a:extLst>
                    <a:ext uri="{9D8B030D-6E8A-4147-A177-3AD203B41FA5}">
                      <a16:colId xmlns:a16="http://schemas.microsoft.com/office/drawing/2014/main" val="3604271661"/>
                    </a:ext>
                  </a:extLst>
                </a:gridCol>
              </a:tblGrid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Persyaratan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pelayanan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89535">
                        <a:lnSpc>
                          <a:spcPct val="100000"/>
                        </a:lnSpc>
                        <a:spcBef>
                          <a:spcPts val="140"/>
                        </a:spcBef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Foto copy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Raport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(Jika Ada )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80340" indent="-89535">
                        <a:lnSpc>
                          <a:spcPct val="100000"/>
                        </a:lnSpc>
                        <a:buNone/>
                        <a:tabLst>
                          <a:tab pos="1381760" algn="l"/>
                        </a:tabLst>
                      </a:pP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en-ID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Surat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keterangan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kehilangan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dari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kepolisian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80340" indent="-89535">
                        <a:lnSpc>
                          <a:spcPct val="100000"/>
                        </a:lnSpc>
                        <a:buNone/>
                        <a:tabLst>
                          <a:tab pos="1381760" algn="l"/>
                        </a:tabLst>
                      </a:pP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6168712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Sistem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mekanisme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0510" indent="-179705">
                        <a:lnSpc>
                          <a:spcPct val="100000"/>
                        </a:lnSpc>
                        <a:spcBef>
                          <a:spcPts val="140"/>
                        </a:spcBef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Murid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menyerahkan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berkas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persyaratan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petugas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70510" indent="-179705">
                        <a:lnSpc>
                          <a:spcPct val="100000"/>
                        </a:lnSpc>
                        <a:spcBef>
                          <a:spcPts val="140"/>
                        </a:spcBef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Petugas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	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melakukan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verifikasi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berkas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persyaratan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55600" indent="-265113">
                        <a:lnSpc>
                          <a:spcPct val="100000"/>
                        </a:lnSpc>
                        <a:spcBef>
                          <a:spcPts val="140"/>
                        </a:spcBef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Petugas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memproses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penggantian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raport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dan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menyerahkan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kepada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Murid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70510" indent="-179705">
                        <a:lnSpc>
                          <a:spcPct val="100000"/>
                        </a:lnSpc>
                        <a:spcBef>
                          <a:spcPts val="140"/>
                        </a:spcBef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Murid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menerima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raport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baru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70510" indent="-179705">
                        <a:lnSpc>
                          <a:spcPct val="100000"/>
                        </a:lnSpc>
                        <a:spcBef>
                          <a:spcPts val="140"/>
                        </a:spcBef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8655190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/>
                        <a:t>Waktu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</a:t>
                      </a:r>
                      <a:r>
                        <a:rPr lang="en-US" dirty="0" err="1"/>
                        <a:t>hari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kerja</a:t>
                      </a:r>
                      <a:r>
                        <a:rPr lang="en-US" dirty="0"/>
                        <a:t> / murid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4723070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Biaya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Gratis / </a:t>
                      </a:r>
                      <a:r>
                        <a:rPr lang="en-US" dirty="0" err="1"/>
                        <a:t>tidak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dipungut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biaya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9632627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Pelayanan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Raport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pengganti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ditandatangani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kepala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Seolah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9708822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Petugas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Dini Flora, </a:t>
                      </a:r>
                      <a:r>
                        <a:rPr lang="en-US" dirty="0" err="1"/>
                        <a:t>S.Pd</a:t>
                      </a:r>
                      <a:r>
                        <a:rPr lang="en-US" dirty="0"/>
                        <a:t>. HP. 081511914017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3339533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E3A31E-C09B-84BA-CCB3-545A9654EF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740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AE769-811E-2006-E45C-3BA63B454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C3F28-A180-2716-924B-2FF90EE4B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974" y="12459"/>
            <a:ext cx="9428953" cy="62034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t"/>
            <a:br>
              <a:rPr lang="en-ID" sz="3200" b="0" dirty="0"/>
            </a:br>
            <a:br>
              <a:rPr lang="en-ID" sz="3200" b="0" dirty="0"/>
            </a:br>
            <a:r>
              <a:rPr lang="en-US" sz="3200" b="0" dirty="0"/>
              <a:t>8. </a:t>
            </a:r>
            <a:r>
              <a:rPr lang="en-US" sz="3200" dirty="0" err="1"/>
              <a:t>Pelayanan</a:t>
            </a:r>
            <a:r>
              <a:rPr lang="en-US" sz="3200" dirty="0"/>
              <a:t> </a:t>
            </a:r>
            <a:r>
              <a:rPr lang="en-US" sz="3200" dirty="0" err="1"/>
              <a:t>Pemberian</a:t>
            </a:r>
            <a:r>
              <a:rPr lang="en-US" sz="3200" dirty="0"/>
              <a:t> </a:t>
            </a:r>
            <a:r>
              <a:rPr lang="en-US" sz="3200" dirty="0" err="1"/>
              <a:t>Informasi</a:t>
            </a:r>
            <a:endParaRPr lang="en-ID" sz="32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003D766-AB70-4C82-22FC-A4D1F0ACD4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8311264"/>
              </p:ext>
            </p:extLst>
          </p:nvPr>
        </p:nvGraphicFramePr>
        <p:xfrm>
          <a:off x="765974" y="926251"/>
          <a:ext cx="11089482" cy="571563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900593">
                  <a:extLst>
                    <a:ext uri="{9D8B030D-6E8A-4147-A177-3AD203B41FA5}">
                      <a16:colId xmlns:a16="http://schemas.microsoft.com/office/drawing/2014/main" val="752109927"/>
                    </a:ext>
                  </a:extLst>
                </a:gridCol>
                <a:gridCol w="8188889">
                  <a:extLst>
                    <a:ext uri="{9D8B030D-6E8A-4147-A177-3AD203B41FA5}">
                      <a16:colId xmlns:a16="http://schemas.microsoft.com/office/drawing/2014/main" val="3604271661"/>
                    </a:ext>
                  </a:extLst>
                </a:gridCol>
              </a:tblGrid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Persyaratan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pelayanan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 Foto copy KTP  </a:t>
                      </a:r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ID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Foto copy </a:t>
                      </a:r>
                      <a:r>
                        <a:rPr lang="en-ID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identitas</a:t>
                      </a:r>
                      <a:r>
                        <a:rPr lang="en-ID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dan  </a:t>
                      </a:r>
                      <a:r>
                        <a:rPr lang="en-ID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lainnya</a:t>
                      </a:r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ID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en-ID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Formulir</a:t>
                      </a:r>
                      <a:r>
                        <a:rPr lang="en-ID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Permohonan</a:t>
                      </a:r>
                      <a:r>
                        <a:rPr lang="en-ID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6168712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Sistem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mekanisme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 Tamu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menyerahkan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berkas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persyaratan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petugas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endParaRPr lang="en-ID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Petugas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melakukan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verifikasi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berkas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persyaratan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n-ID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 Tamu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mengisi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form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permintaan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informasi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n-ID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Petugas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mempersiapkan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informasi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diminta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n-ID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 Tamu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menunggu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hasil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informasi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diminta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n-ID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Petugas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menyerahkan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informasi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diminta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n-ID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  Tamu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menerima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informasi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yang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diterima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ID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70510" indent="-179705">
                        <a:lnSpc>
                          <a:spcPct val="100000"/>
                        </a:lnSpc>
                        <a:spcBef>
                          <a:spcPts val="140"/>
                        </a:spcBef>
                        <a:buNone/>
                      </a:pP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655190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/>
                        <a:t>Waktu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 No.1 s/d 3 1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hari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kerja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n-ID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65113" indent="-265113"/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 No. 4 s/d No.5 Jika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Informasi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serta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merta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dan  yang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tersedia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hari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kerja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, Jika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informasi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perlu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pengolahan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5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hari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kerja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</a:t>
                      </a:r>
                      <a:endParaRPr lang="en-ID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 No.6 s/d No.7 Jika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Informasi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serta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merta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dan  yang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tersedia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hari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kerja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4723070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Biaya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Gratis /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tidak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dipungut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biaya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kecuali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penggandaan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dll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632627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Pelayanan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15000"/>
                        </a:lnSpc>
                        <a:spcBef>
                          <a:spcPts val="400"/>
                        </a:spcBef>
                        <a:buNone/>
                      </a:pP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Dokumentasi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Informasi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yang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diperlukan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9708822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Petugas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Petugas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Tata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usaha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:   Dini Flora,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S.Pd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HP. 081511914017</a:t>
                      </a:r>
                      <a:endParaRPr lang="en-ID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Wakil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Kepala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Sekolah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(humas) :   HP.   081388676429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339533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EB48E8-FC55-D6CF-8EB6-B73E4B4259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025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175CF-3B95-4123-5A4B-1ABF2C05A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211F4-D120-9015-EF6A-BE6BF040C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403" y="0"/>
            <a:ext cx="9333260" cy="76168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>
                <a:latin typeface="Bookman Old Style" panose="02050604050505020204" pitchFamily="18" charset="0"/>
              </a:rPr>
              <a:t>9. </a:t>
            </a:r>
            <a:r>
              <a:rPr lang="en-US" sz="3200" b="0" dirty="0" err="1"/>
              <a:t>Peminjaman</a:t>
            </a:r>
            <a:r>
              <a:rPr lang="en-US" sz="3200" b="0" dirty="0"/>
              <a:t> Sarana dan </a:t>
            </a:r>
            <a:r>
              <a:rPr lang="en-US" sz="3200" b="0" dirty="0" err="1"/>
              <a:t>Prasarana</a:t>
            </a:r>
            <a:endParaRPr lang="en-ID" sz="32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DBC19E2-84E6-DD9B-AB89-D697384228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7487620"/>
              </p:ext>
            </p:extLst>
          </p:nvPr>
        </p:nvGraphicFramePr>
        <p:xfrm>
          <a:off x="402403" y="908642"/>
          <a:ext cx="10728953" cy="577132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40064">
                  <a:extLst>
                    <a:ext uri="{9D8B030D-6E8A-4147-A177-3AD203B41FA5}">
                      <a16:colId xmlns:a16="http://schemas.microsoft.com/office/drawing/2014/main" val="752109927"/>
                    </a:ext>
                  </a:extLst>
                </a:gridCol>
                <a:gridCol w="8188889">
                  <a:extLst>
                    <a:ext uri="{9D8B030D-6E8A-4147-A177-3AD203B41FA5}">
                      <a16:colId xmlns:a16="http://schemas.microsoft.com/office/drawing/2014/main" val="3604271661"/>
                    </a:ext>
                  </a:extLst>
                </a:gridCol>
              </a:tblGrid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Persyaratan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pelayanan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ct val="100000"/>
                        </a:lnSpc>
                        <a:spcBef>
                          <a:spcPts val="200"/>
                        </a:spcBef>
                        <a:buNone/>
                        <a:tabLst>
                          <a:tab pos="395605" algn="l"/>
                          <a:tab pos="742950" algn="l"/>
                          <a:tab pos="3497580" algn="l"/>
                        </a:tabLs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Surat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permohonan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peminjaman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yang di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tujukan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Kepala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SMP Negeri 1 Cikarang Selatan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Kabupaten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Bekasi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168712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Sistem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mekanisme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65113" indent="-265113"/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Mengajukan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surat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permohonan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peminjaman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yang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ditujukan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kepada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Kepala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SMP  Negeri 1 Cikarang Selatan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Kabupaten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Bekasi   </a:t>
                      </a:r>
                      <a:endParaRPr lang="en-ID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Surat yang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diterima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didisposisikan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Kepala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Sekolah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endParaRPr lang="en-ID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65113" indent="-265113"/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Setelah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disetujui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oleh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Kepala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Sekolah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b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berkoordinasi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Wakil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Kepala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Sekolah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bidang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sarana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prasarana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dan  </a:t>
                      </a:r>
                      <a:b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pengurus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barang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mengisi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data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peminjaman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sarana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prasarana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 </a:t>
                      </a:r>
                      <a:b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dipinjam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dan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didokumentasikan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n-ID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Diberikan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Berita Acara  Serah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Terima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sarana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prasarana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/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barang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ID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65113" indent="-265113"/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Setelah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jangka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peminjaman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waktu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selesai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dan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dicek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kelengkapannya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diberikan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Surat Bukti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Pengembalian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Sarana  </a:t>
                      </a:r>
                      <a:b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Prasarana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dan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didokumentasikan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655190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/>
                        <a:t>Waktu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spcBef>
                          <a:spcPts val="140"/>
                        </a:spcBef>
                        <a:buNone/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Maksimal</a:t>
                      </a:r>
                      <a:r>
                        <a:rPr lang="en-US" sz="2000" spc="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000" spc="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hari</a:t>
                      </a:r>
                      <a:r>
                        <a:rPr lang="en-US" sz="200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Kerja</a:t>
                      </a:r>
                      <a:r>
                        <a:rPr lang="en-US" sz="2000" spc="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sejak</a:t>
                      </a:r>
                      <a:r>
                        <a:rPr lang="en-ID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permohonan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diterima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 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723070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Biaya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87425">
                        <a:lnSpc>
                          <a:spcPct val="115000"/>
                        </a:lnSpc>
                        <a:spcBef>
                          <a:spcPts val="400"/>
                        </a:spcBef>
                        <a:buNone/>
                      </a:pP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Gratis /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tidak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dipungut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biaya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9632627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Pelayanan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45"/>
                        </a:spcBef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en-US" sz="2000" spc="7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Surat</a:t>
                      </a:r>
                      <a:r>
                        <a:rPr lang="en-US" sz="2000" spc="7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Berita</a:t>
                      </a:r>
                      <a:r>
                        <a:rPr lang="en-US" sz="2000" spc="7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2000" spc="-1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cara</a:t>
                      </a:r>
                      <a:r>
                        <a:rPr lang="en-US" sz="2000" spc="7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Sera</a:t>
                      </a:r>
                      <a:r>
                        <a:rPr lang="en-US" sz="2000" spc="-1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Terima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Sarana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Prasarana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2075">
                        <a:lnSpc>
                          <a:spcPct val="115000"/>
                        </a:lnSpc>
                        <a:spcBef>
                          <a:spcPts val="400"/>
                        </a:spcBef>
                        <a:buNone/>
                      </a:pP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en-ID" sz="2000" spc="5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Surat</a:t>
                      </a:r>
                      <a:r>
                        <a:rPr lang="en-ID" sz="2000" spc="5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Bukti</a:t>
                      </a:r>
                      <a:r>
                        <a:rPr lang="en-ID" sz="2000" spc="5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Pengembalian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Sarana 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708822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Petugas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Petugas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Tata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usaha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:   H. Agus Salim   HP. 081280524154  </a:t>
                      </a:r>
                      <a:endParaRPr lang="en-ID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Wakil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Kepala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Sekolah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Sarpras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:      081388676429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3339533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3D34B8-7789-4CD3-B60D-AC2100A435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624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BDB2F-5786-4708-02A0-64302422E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9361" y="1057274"/>
            <a:ext cx="4866640" cy="751206"/>
          </a:xfrm>
        </p:spPr>
        <p:txBody>
          <a:bodyPr/>
          <a:lstStyle/>
          <a:p>
            <a:r>
              <a:rPr lang="en-US" dirty="0"/>
              <a:t>PENUTUP</a:t>
            </a:r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6E1DA3-F3D4-B50C-2068-FB9B0A2004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8AAE851-E22C-E76F-8497-75DC72246AE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/>
              <a:t>SMPN 1 CIKARANG SELATAN</a:t>
            </a:r>
          </a:p>
          <a:p>
            <a:r>
              <a:rPr lang="en-US" sz="3200" dirty="0"/>
              <a:t>    SIAP MELAYANI DENGAN RAMAH</a:t>
            </a:r>
          </a:p>
          <a:p>
            <a:r>
              <a:rPr lang="en-US" sz="3200" dirty="0"/>
              <a:t>             CEPAT DAN TANPA BIAYA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21523346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5B9E2-70CA-DA32-6110-3DC33013E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57275"/>
            <a:ext cx="6583680" cy="588646"/>
          </a:xfrm>
        </p:spPr>
        <p:txBody>
          <a:bodyPr/>
          <a:lstStyle/>
          <a:p>
            <a:r>
              <a:rPr lang="en-US" dirty="0"/>
              <a:t>MAKLUMAT PELAYANAN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8E0112-377E-1A09-35A7-A8F3364FCE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042160"/>
            <a:ext cx="10210800" cy="45212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/>
            <a:r>
              <a:rPr lang="en-US" b="1" dirty="0"/>
              <a:t>“DENGAN INI, KAMI MENYATAKAN SANGGUP   </a:t>
            </a:r>
            <a:br>
              <a:rPr lang="en-US" dirty="0"/>
            </a:br>
            <a:r>
              <a:rPr lang="en-US" b="1" dirty="0"/>
              <a:t>MENYELENGGARAKAN PELAYANAN SESUAI STANDAR PELAYANAN  YANG TELAH DITETAPKAN, DENGAN SELALU BERUSAHA  </a:t>
            </a:r>
            <a:br>
              <a:rPr lang="en-US" dirty="0"/>
            </a:br>
            <a:r>
              <a:rPr lang="en-US" b="1" dirty="0"/>
              <a:t>MEMBERIKAN PELAYANAN SESUAI KEWAJIBAN DAN MELAKUKAN  PERBAIKAN SECARA BERKESINAMBUNGAN.</a:t>
            </a:r>
            <a:endParaRPr lang="en-ID" dirty="0"/>
          </a:p>
          <a:p>
            <a:pPr algn="ctr"/>
            <a:r>
              <a:rPr lang="en-US" b="1" dirty="0"/>
              <a:t>DAN APABILA DALAM PENYELENGGARAAN PELAYANAN KAMI TIDAK</a:t>
            </a:r>
            <a:endParaRPr lang="en-ID" dirty="0"/>
          </a:p>
          <a:p>
            <a:pPr algn="ctr"/>
            <a:r>
              <a:rPr lang="en-US" b="1" dirty="0"/>
              <a:t>SESUAI DENGAN STANDAR PELAYANAN YANG TELAH  </a:t>
            </a:r>
            <a:br>
              <a:rPr lang="en-US" dirty="0"/>
            </a:br>
            <a:r>
              <a:rPr lang="en-US" b="1" dirty="0"/>
              <a:t>DITETAPKAN, KAMI BERSEDIA MENERIMA SANKSI DAN/ ATAU  MEMBERIKAN KOMPENSASI SESUAI KETENTUAN YANG  </a:t>
            </a:r>
            <a:br>
              <a:rPr lang="en-US" dirty="0"/>
            </a:br>
            <a:r>
              <a:rPr lang="en-US" b="1" dirty="0"/>
              <a:t>BERLAKU”</a:t>
            </a:r>
            <a:endParaRPr lang="en-ID" dirty="0"/>
          </a:p>
          <a:p>
            <a:pPr algn="ctr"/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9C4273-F310-58F6-B8A3-FA3E303B89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574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68938-007D-919D-01A3-9F1E9C72B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788352"/>
            <a:ext cx="6583680" cy="537846"/>
          </a:xfrm>
        </p:spPr>
        <p:txBody>
          <a:bodyPr/>
          <a:lstStyle/>
          <a:p>
            <a:r>
              <a:rPr lang="en-US" dirty="0"/>
              <a:t>DASAR HUKUM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C9E4E-BBDD-91C2-39C6-132ECD3D9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757680"/>
            <a:ext cx="10281920" cy="4826000"/>
          </a:xfrm>
        </p:spPr>
        <p:txBody>
          <a:bodyPr>
            <a:normAutofit fontScale="85000" lnSpcReduction="20000"/>
          </a:bodyPr>
          <a:lstStyle/>
          <a:p>
            <a:pPr marL="263525" indent="-263525"/>
            <a:r>
              <a:rPr lang="en-US" dirty="0"/>
              <a:t>1</a:t>
            </a:r>
            <a:r>
              <a:rPr lang="en-US" sz="2800" dirty="0"/>
              <a:t>. </a:t>
            </a:r>
            <a:r>
              <a:rPr lang="en-US" sz="2800" dirty="0" err="1"/>
              <a:t>Peraturan</a:t>
            </a:r>
            <a:r>
              <a:rPr lang="en-US" sz="2800" dirty="0"/>
              <a:t> Menteri Pendidikan </a:t>
            </a:r>
            <a:r>
              <a:rPr lang="en-US" sz="2800" dirty="0" err="1"/>
              <a:t>Nomor</a:t>
            </a:r>
            <a:r>
              <a:rPr lang="en-US" sz="2800" dirty="0"/>
              <a:t> 32 </a:t>
            </a:r>
            <a:r>
              <a:rPr lang="en-US" sz="2800" dirty="0" err="1"/>
              <a:t>Tahun</a:t>
            </a:r>
            <a:r>
              <a:rPr lang="en-US" sz="2800" dirty="0"/>
              <a:t> 2018 </a:t>
            </a:r>
            <a:r>
              <a:rPr lang="en-US" sz="2800" dirty="0" err="1"/>
              <a:t>tentang</a:t>
            </a:r>
            <a:r>
              <a:rPr lang="en-US" sz="2800" dirty="0"/>
              <a:t> Standar Teknik </a:t>
            </a:r>
            <a:r>
              <a:rPr lang="en-US" sz="2800" dirty="0" err="1"/>
              <a:t>Pelayanan</a:t>
            </a:r>
            <a:r>
              <a:rPr lang="en-US" sz="2800" dirty="0"/>
              <a:t>        Minimal Pendidikan   </a:t>
            </a:r>
            <a:endParaRPr lang="en-ID" sz="2800" dirty="0"/>
          </a:p>
          <a:p>
            <a:pPr marL="355600" indent="-355600"/>
            <a:r>
              <a:rPr lang="en-US" sz="2800" dirty="0"/>
              <a:t>2. </a:t>
            </a:r>
            <a:r>
              <a:rPr lang="en-US" sz="2800" dirty="0" err="1"/>
              <a:t>Peraturan</a:t>
            </a:r>
            <a:r>
              <a:rPr lang="en-US" sz="2800" dirty="0"/>
              <a:t> </a:t>
            </a:r>
            <a:r>
              <a:rPr lang="en-US" sz="2800" dirty="0" err="1"/>
              <a:t>Kementrian</a:t>
            </a:r>
            <a:r>
              <a:rPr lang="en-US" sz="2800" dirty="0"/>
              <a:t> </a:t>
            </a:r>
            <a:r>
              <a:rPr lang="en-US" sz="2800" dirty="0" err="1"/>
              <a:t>Pendayagunaan</a:t>
            </a:r>
            <a:r>
              <a:rPr lang="en-US" sz="2800" dirty="0"/>
              <a:t> </a:t>
            </a:r>
            <a:r>
              <a:rPr lang="en-US" sz="2800" dirty="0" err="1"/>
              <a:t>Aparatur</a:t>
            </a:r>
            <a:r>
              <a:rPr lang="en-US" sz="2800" dirty="0"/>
              <a:t> Negara </a:t>
            </a:r>
            <a:r>
              <a:rPr lang="en-US" sz="2800" dirty="0" err="1"/>
              <a:t>Nomor</a:t>
            </a:r>
            <a:r>
              <a:rPr lang="en-US" sz="2800" dirty="0"/>
              <a:t> 10 </a:t>
            </a:r>
            <a:r>
              <a:rPr lang="en-US" sz="2800" dirty="0" err="1"/>
              <a:t>Tahun</a:t>
            </a:r>
            <a:r>
              <a:rPr lang="en-US" sz="2800" dirty="0"/>
              <a:t> 2019 </a:t>
            </a:r>
            <a:r>
              <a:rPr lang="en-US" sz="2800" dirty="0" err="1"/>
              <a:t>tentang</a:t>
            </a:r>
            <a:r>
              <a:rPr lang="en-US" sz="2800" dirty="0"/>
              <a:t> </a:t>
            </a:r>
            <a:r>
              <a:rPr lang="en-US" sz="2800" dirty="0" err="1"/>
              <a:t>Pedoman</a:t>
            </a:r>
            <a:r>
              <a:rPr lang="en-US" sz="2800" dirty="0"/>
              <a:t> Pembangunan zona </a:t>
            </a:r>
            <a:r>
              <a:rPr lang="en-US" sz="2800" dirty="0" err="1"/>
              <a:t>Integritas</a:t>
            </a:r>
            <a:r>
              <a:rPr lang="en-US" sz="2800" dirty="0"/>
              <a:t> </a:t>
            </a:r>
            <a:r>
              <a:rPr lang="en-US" sz="2800" dirty="0" err="1"/>
              <a:t>Menuju</a:t>
            </a:r>
            <a:r>
              <a:rPr lang="en-US" sz="2800" dirty="0"/>
              <a:t> Wilayah  </a:t>
            </a:r>
            <a:r>
              <a:rPr lang="en-US" sz="2800" dirty="0" err="1"/>
              <a:t>Bebas</a:t>
            </a:r>
            <a:r>
              <a:rPr lang="en-US" sz="2800" dirty="0"/>
              <a:t>  Dari  </a:t>
            </a:r>
            <a:r>
              <a:rPr lang="en-US" sz="2800" dirty="0" err="1"/>
              <a:t>korupsi</a:t>
            </a:r>
            <a:r>
              <a:rPr lang="en-US" sz="2800" dirty="0"/>
              <a:t>  Dan  Wilayah  </a:t>
            </a:r>
            <a:r>
              <a:rPr lang="en-US" sz="2800" dirty="0" err="1"/>
              <a:t>Birokrasi</a:t>
            </a:r>
            <a:r>
              <a:rPr lang="en-US" sz="2800" dirty="0"/>
              <a:t>  </a:t>
            </a:r>
            <a:r>
              <a:rPr lang="en-US" sz="2800" dirty="0" err="1"/>
              <a:t>Bersih</a:t>
            </a:r>
            <a:r>
              <a:rPr lang="en-US" sz="2800" dirty="0"/>
              <a:t>  Dan  </a:t>
            </a:r>
            <a:r>
              <a:rPr lang="en-US" sz="2800" dirty="0" err="1"/>
              <a:t>Melayani</a:t>
            </a:r>
            <a:r>
              <a:rPr lang="en-US" sz="2800" dirty="0"/>
              <a:t>  Di  </a:t>
            </a:r>
            <a:r>
              <a:rPr lang="en-US" sz="2800" dirty="0" err="1"/>
              <a:t>Lingkungan</a:t>
            </a:r>
            <a:r>
              <a:rPr lang="en-US" sz="2800" dirty="0"/>
              <a:t> </a:t>
            </a:r>
            <a:r>
              <a:rPr lang="en-US" sz="2800" dirty="0" err="1"/>
              <a:t>Instansi</a:t>
            </a:r>
            <a:r>
              <a:rPr lang="en-US" sz="2800" dirty="0"/>
              <a:t> </a:t>
            </a:r>
            <a:r>
              <a:rPr lang="en-US" sz="2800" dirty="0" err="1"/>
              <a:t>Pemerintah</a:t>
            </a:r>
            <a:r>
              <a:rPr lang="en-US" sz="2800" dirty="0"/>
              <a:t>    </a:t>
            </a:r>
            <a:endParaRPr lang="en-ID" sz="2800" dirty="0"/>
          </a:p>
          <a:p>
            <a:pPr marL="263525" indent="-263525"/>
            <a:r>
              <a:rPr lang="en-US" sz="2800" dirty="0"/>
              <a:t>3.  </a:t>
            </a:r>
            <a:r>
              <a:rPr lang="en-US" sz="2800" dirty="0" err="1"/>
              <a:t>Peraturan</a:t>
            </a:r>
            <a:r>
              <a:rPr lang="en-US" sz="2800" dirty="0"/>
              <a:t> </a:t>
            </a:r>
            <a:r>
              <a:rPr lang="en-US" sz="2800" dirty="0" err="1"/>
              <a:t>Gubernur</a:t>
            </a:r>
            <a:r>
              <a:rPr lang="en-US" sz="2800" dirty="0"/>
              <a:t> (</a:t>
            </a:r>
            <a:r>
              <a:rPr lang="en-US" sz="2800" dirty="0" err="1"/>
              <a:t>Pergub</a:t>
            </a:r>
            <a:r>
              <a:rPr lang="en-US" sz="2800" dirty="0"/>
              <a:t>) </a:t>
            </a:r>
            <a:r>
              <a:rPr lang="en-US" sz="2800" dirty="0" err="1"/>
              <a:t>Provinsi</a:t>
            </a:r>
            <a:r>
              <a:rPr lang="en-US" sz="2800" dirty="0"/>
              <a:t> Jawa Barat </a:t>
            </a:r>
            <a:r>
              <a:rPr lang="en-US" sz="2800" dirty="0" err="1"/>
              <a:t>Nomor</a:t>
            </a:r>
            <a:r>
              <a:rPr lang="en-US" sz="2800" dirty="0"/>
              <a:t> 86 </a:t>
            </a:r>
            <a:r>
              <a:rPr lang="en-US" sz="2800" dirty="0" err="1"/>
              <a:t>Tahun</a:t>
            </a:r>
            <a:r>
              <a:rPr lang="en-US" sz="2800" dirty="0"/>
              <a:t> 2018 </a:t>
            </a:r>
            <a:r>
              <a:rPr lang="en-US" sz="2800" dirty="0" err="1"/>
              <a:t>tentang</a:t>
            </a:r>
            <a:r>
              <a:rPr lang="en-US" sz="2800" dirty="0"/>
              <a:t> Tata Kelola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Pemerintahan</a:t>
            </a:r>
            <a:r>
              <a:rPr lang="en-US" sz="2800" dirty="0"/>
              <a:t> </a:t>
            </a:r>
            <a:r>
              <a:rPr lang="en-US" sz="2800" dirty="0" err="1"/>
              <a:t>Berbasis</a:t>
            </a:r>
            <a:r>
              <a:rPr lang="en-US" sz="2800" dirty="0"/>
              <a:t> Elektronik</a:t>
            </a:r>
            <a:endParaRPr lang="en-ID" sz="2800" dirty="0"/>
          </a:p>
          <a:p>
            <a:r>
              <a:rPr lang="en-US" sz="2800" dirty="0"/>
              <a:t>4.  </a:t>
            </a:r>
            <a:r>
              <a:rPr lang="en-US" sz="2800" dirty="0" err="1"/>
              <a:t>Peraturan</a:t>
            </a:r>
            <a:r>
              <a:rPr lang="en-US" sz="2800" dirty="0"/>
              <a:t> </a:t>
            </a:r>
            <a:r>
              <a:rPr lang="en-US" sz="2800" dirty="0" err="1"/>
              <a:t>Bupati</a:t>
            </a:r>
            <a:r>
              <a:rPr lang="en-US" sz="2800" dirty="0"/>
              <a:t> </a:t>
            </a:r>
            <a:r>
              <a:rPr lang="en-US" sz="2800" dirty="0" err="1"/>
              <a:t>Nomor</a:t>
            </a:r>
            <a:r>
              <a:rPr lang="en-US" sz="2800" dirty="0"/>
              <a:t> 2 </a:t>
            </a:r>
            <a:r>
              <a:rPr lang="en-US" sz="2800" dirty="0" err="1"/>
              <a:t>Tahun</a:t>
            </a:r>
            <a:r>
              <a:rPr lang="en-US" sz="2800" dirty="0"/>
              <a:t> 2023 </a:t>
            </a:r>
            <a:r>
              <a:rPr lang="en-US" sz="2800" dirty="0" err="1"/>
              <a:t>Tentang</a:t>
            </a:r>
            <a:r>
              <a:rPr lang="en-US" sz="2800" dirty="0"/>
              <a:t>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Pemerintahan</a:t>
            </a:r>
            <a:r>
              <a:rPr lang="en-US" sz="2800" dirty="0"/>
              <a:t> </a:t>
            </a:r>
            <a:r>
              <a:rPr lang="en-US" sz="2800" dirty="0" err="1"/>
              <a:t>Berbasis</a:t>
            </a:r>
            <a:r>
              <a:rPr lang="en-US" sz="2800" dirty="0"/>
              <a:t> Elektronik di </a:t>
            </a:r>
            <a:r>
              <a:rPr lang="en-US" sz="2800" dirty="0" err="1"/>
              <a:t>Kabupaten</a:t>
            </a:r>
            <a:r>
              <a:rPr lang="en-US" sz="2800" dirty="0"/>
              <a:t> Bekasi</a:t>
            </a:r>
            <a:endParaRPr lang="en-ID" sz="2800" dirty="0"/>
          </a:p>
          <a:p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F531AC-2DA0-A689-70AA-F4C0C029F6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938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7E232-3878-1AC8-B1D5-C12E8966B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A481A-49D6-F1E2-B0BB-1B971427A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085" y="195861"/>
            <a:ext cx="7965461" cy="994164"/>
          </a:xfrm>
        </p:spPr>
        <p:txBody>
          <a:bodyPr/>
          <a:lstStyle/>
          <a:p>
            <a:r>
              <a:rPr lang="en-US" dirty="0"/>
              <a:t>JENIS PELAYANAN</a:t>
            </a:r>
            <a:endParaRPr lang="en-ID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229FFE5-0DCE-3F50-8A9B-445DA368943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78888633"/>
              </p:ext>
            </p:extLst>
          </p:nvPr>
        </p:nvGraphicFramePr>
        <p:xfrm>
          <a:off x="1575546" y="1714183"/>
          <a:ext cx="8700865" cy="45720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883174">
                  <a:extLst>
                    <a:ext uri="{9D8B030D-6E8A-4147-A177-3AD203B41FA5}">
                      <a16:colId xmlns:a16="http://schemas.microsoft.com/office/drawing/2014/main" val="1483199251"/>
                    </a:ext>
                  </a:extLst>
                </a:gridCol>
                <a:gridCol w="7457440">
                  <a:extLst>
                    <a:ext uri="{9D8B030D-6E8A-4147-A177-3AD203B41FA5}">
                      <a16:colId xmlns:a16="http://schemas.microsoft.com/office/drawing/2014/main" val="1540344159"/>
                    </a:ext>
                  </a:extLst>
                </a:gridCol>
                <a:gridCol w="360251">
                  <a:extLst>
                    <a:ext uri="{9D8B030D-6E8A-4147-A177-3AD203B41FA5}">
                      <a16:colId xmlns:a16="http://schemas.microsoft.com/office/drawing/2014/main" val="18173615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  <a:p>
                      <a:r>
                        <a:rPr lang="en-US" sz="2000" dirty="0"/>
                        <a:t>NO</a:t>
                      </a:r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  <a:p>
                      <a:pPr algn="ctr"/>
                      <a:r>
                        <a:rPr lang="en-US" sz="2000" dirty="0"/>
                        <a:t>STANDARD PELAYANAN</a:t>
                      </a:r>
                    </a:p>
                    <a:p>
                      <a:pPr algn="ctr"/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41038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/>
                        <a:t>Pemberian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konsultasi</a:t>
                      </a:r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2531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/>
                        <a:t>Pemberian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Informasi</a:t>
                      </a:r>
                      <a:r>
                        <a:rPr lang="en-US" sz="2000" dirty="0"/>
                        <a:t> SPMB</a:t>
                      </a:r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3443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</a:t>
                      </a:r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/>
                        <a:t>Mutasi</a:t>
                      </a:r>
                      <a:r>
                        <a:rPr lang="en-US" sz="2000" dirty="0"/>
                        <a:t> Murid ( </a:t>
                      </a:r>
                      <a:r>
                        <a:rPr lang="en-US" sz="2000" dirty="0" err="1"/>
                        <a:t>masuk</a:t>
                      </a:r>
                      <a:r>
                        <a:rPr lang="en-US" sz="2000" dirty="0"/>
                        <a:t>)</a:t>
                      </a:r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03106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</a:t>
                      </a:r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/>
                        <a:t>Mutasi</a:t>
                      </a:r>
                      <a:r>
                        <a:rPr lang="en-US" sz="2000" dirty="0"/>
                        <a:t> Murid </a:t>
                      </a:r>
                      <a:r>
                        <a:rPr lang="en-US" sz="2000" dirty="0" err="1"/>
                        <a:t>keluar</a:t>
                      </a:r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71374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</a:t>
                      </a:r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/>
                        <a:t>Legalisasi</a:t>
                      </a:r>
                      <a:r>
                        <a:rPr lang="en-US" sz="2000" dirty="0"/>
                        <a:t> Ijazah dan </a:t>
                      </a:r>
                      <a:r>
                        <a:rPr lang="en-US" sz="2000" dirty="0" err="1"/>
                        <a:t>Raport</a:t>
                      </a:r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533027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</a:t>
                      </a:r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/>
                        <a:t>Pemberian</a:t>
                      </a:r>
                      <a:r>
                        <a:rPr lang="en-US" sz="2000" dirty="0"/>
                        <a:t> Surat </a:t>
                      </a:r>
                      <a:r>
                        <a:rPr lang="en-US" sz="2000" dirty="0" err="1"/>
                        <a:t>keterangan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pengganti</a:t>
                      </a:r>
                      <a:r>
                        <a:rPr lang="en-US" sz="2000" dirty="0"/>
                        <a:t> Ijazah</a:t>
                      </a:r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26051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</a:t>
                      </a:r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/>
                        <a:t>Pemberian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Raport</a:t>
                      </a:r>
                      <a:r>
                        <a:rPr lang="en-US" sz="2000" dirty="0"/>
                        <a:t> Baru</a:t>
                      </a:r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368573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</a:t>
                      </a:r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/>
                        <a:t>Pemberian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Informasi</a:t>
                      </a:r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40136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</a:t>
                      </a:r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/>
                        <a:t>Peminjaman</a:t>
                      </a:r>
                      <a:r>
                        <a:rPr lang="en-US" sz="2000" dirty="0"/>
                        <a:t> Sarana dan </a:t>
                      </a:r>
                      <a:r>
                        <a:rPr lang="en-US" sz="2000" dirty="0" err="1"/>
                        <a:t>Prasarana</a:t>
                      </a:r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59969996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BCC373-26DE-415A-6E9B-0643652FDD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297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E8C43-E035-D6A5-F368-B3920534C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615BD-D110-515E-0765-030B5EFAD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98635" y="205403"/>
            <a:ext cx="7965461" cy="732827"/>
          </a:xfrm>
        </p:spPr>
        <p:txBody>
          <a:bodyPr/>
          <a:lstStyle/>
          <a:p>
            <a:pPr algn="ctr"/>
            <a:r>
              <a:rPr lang="en-US" sz="4000" dirty="0">
                <a:latin typeface="Algerian" panose="04020705040A02060702" pitchFamily="82" charset="0"/>
              </a:rPr>
              <a:t>KOMPETENSI PELAKSANA</a:t>
            </a:r>
            <a:endParaRPr lang="en-ID" sz="4000" dirty="0">
              <a:latin typeface="Algerian" panose="04020705040A02060702" pitchFamily="82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7DCABE6-47CF-BD44-DD7E-F51288DBF9F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90248660"/>
              </p:ext>
            </p:extLst>
          </p:nvPr>
        </p:nvGraphicFramePr>
        <p:xfrm>
          <a:off x="0" y="1143000"/>
          <a:ext cx="11755120" cy="8149405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41680">
                  <a:extLst>
                    <a:ext uri="{9D8B030D-6E8A-4147-A177-3AD203B41FA5}">
                      <a16:colId xmlns:a16="http://schemas.microsoft.com/office/drawing/2014/main" val="1483199251"/>
                    </a:ext>
                  </a:extLst>
                </a:gridCol>
                <a:gridCol w="4963093">
                  <a:extLst>
                    <a:ext uri="{9D8B030D-6E8A-4147-A177-3AD203B41FA5}">
                      <a16:colId xmlns:a16="http://schemas.microsoft.com/office/drawing/2014/main" val="1540344159"/>
                    </a:ext>
                  </a:extLst>
                </a:gridCol>
                <a:gridCol w="6050347">
                  <a:extLst>
                    <a:ext uri="{9D8B030D-6E8A-4147-A177-3AD203B41FA5}">
                      <a16:colId xmlns:a16="http://schemas.microsoft.com/office/drawing/2014/main" val="1817361573"/>
                    </a:ext>
                  </a:extLst>
                </a:gridCol>
              </a:tblGrid>
              <a:tr h="563997">
                <a:tc>
                  <a:txBody>
                    <a:bodyPr/>
                    <a:lstStyle/>
                    <a:p>
                      <a:r>
                        <a:rPr lang="en-US" sz="2000" dirty="0"/>
                        <a:t>NO</a:t>
                      </a:r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JABATAN</a:t>
                      </a:r>
                    </a:p>
                    <a:p>
                      <a:pPr algn="ctr"/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2000" dirty="0"/>
                        <a:t>PENGALAMAN</a:t>
                      </a:r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41038007"/>
                  </a:ext>
                </a:extLst>
              </a:tr>
              <a:tr h="125060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  <a:endParaRPr lang="en-ID" sz="24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/>
                        <a:t>KEPALA SEKOLAH</a:t>
                      </a:r>
                    </a:p>
                    <a:p>
                      <a:pPr algn="l"/>
                      <a:r>
                        <a:rPr lang="en-US" sz="2400" dirty="0"/>
                        <a:t>Pendidikan S2 </a:t>
                      </a:r>
                      <a:r>
                        <a:rPr lang="en-US" sz="2400" dirty="0" err="1"/>
                        <a:t>Manajemen</a:t>
                      </a:r>
                      <a:r>
                        <a:rPr lang="en-US" sz="2400" dirty="0"/>
                        <a:t> Pendidikan UNJ</a:t>
                      </a:r>
                      <a:endParaRPr lang="en-ID" sz="24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periode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Kepala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Sekolah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Diklat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Penguatan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Kepala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n-ID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Sekolah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yang 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diselenggarakan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oleh 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Kementrian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Pendidikan dan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Kebudayaan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endParaRPr lang="en-ID" sz="24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2531862"/>
                  </a:ext>
                </a:extLst>
              </a:tr>
              <a:tr h="183912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/>
                        <a:t>WAKASEK SARPRAS DAN HUMAS</a:t>
                      </a:r>
                    </a:p>
                    <a:p>
                      <a:pPr algn="l"/>
                      <a:r>
                        <a:rPr lang="en-US" sz="2400" dirty="0"/>
                        <a:t>Pendidikan S2 </a:t>
                      </a:r>
                      <a:r>
                        <a:rPr lang="en-US" sz="2400" dirty="0" err="1"/>
                        <a:t>Managemen</a:t>
                      </a:r>
                      <a:endParaRPr lang="en-ID" sz="24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Implementasi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Kurikulum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Merdeka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Tahun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2021 dan 2022, 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Pelatihan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peningkatan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kopetensi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Wakil 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kepala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Sekolah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Bidang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Sarpras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SMP  , 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Pelatihan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peningkatan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Kompetensi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Teknis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Pendidik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SMP 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pembuatan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Media  </a:t>
                      </a:r>
                      <a:endParaRPr lang="en-ID" sz="24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3443218"/>
                  </a:ext>
                </a:extLst>
              </a:tr>
              <a:tr h="176555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  <a:endParaRPr lang="en-ID" sz="24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abon Next LT"/>
                          <a:ea typeface="+mn-ea"/>
                          <a:cs typeface="+mn-cs"/>
                        </a:rPr>
                        <a:t>WAKASEK BIDANG KURIKULUM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abon Next LT"/>
                          <a:ea typeface="+mn-ea"/>
                          <a:cs typeface="+mn-cs"/>
                        </a:rPr>
                        <a:t>Pendidikan S2 </a:t>
                      </a:r>
                      <a:endParaRPr kumimoji="0" lang="en-ID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Sabon Next LT"/>
                        <a:ea typeface="+mn-ea"/>
                        <a:cs typeface="+mn-cs"/>
                      </a:endParaRPr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8910">
                        <a:spcBef>
                          <a:spcPts val="45"/>
                        </a:spcBef>
                        <a:buNone/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Pelatihan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Wakil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Bidang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Kurikulum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2022,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Pelatihan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guru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Penggerak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Pelatihan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Pendamping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guru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Penggerak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Pelatihan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kurikulum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Merdeka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Pelatihan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Bakal Calon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Kepala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Sekolah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(BCKS). Proses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pendidikan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S3</a:t>
                      </a:r>
                      <a:endParaRPr lang="en-ID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68910">
                        <a:spcBef>
                          <a:spcPts val="45"/>
                        </a:spcBef>
                        <a:buNone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03106707"/>
                  </a:ext>
                </a:extLst>
              </a:tr>
              <a:tr h="1413325">
                <a:tc gridSpan="3">
                  <a:txBody>
                    <a:bodyPr/>
                    <a:lstStyle/>
                    <a:p>
                      <a:pPr algn="r"/>
                      <a:endParaRPr lang="en-US" sz="1800" dirty="0"/>
                    </a:p>
                    <a:p>
                      <a:pPr algn="r"/>
                      <a:r>
                        <a:rPr lang="en-US" sz="1800" i="1" dirty="0" err="1"/>
                        <a:t>Lanjutkan</a:t>
                      </a:r>
                      <a:r>
                        <a:rPr lang="en-US" sz="1800" i="1" dirty="0"/>
                        <a:t> </a:t>
                      </a:r>
                      <a:r>
                        <a:rPr lang="en-US" sz="1800" i="1" dirty="0" err="1"/>
                        <a:t>halaman</a:t>
                      </a:r>
                      <a:r>
                        <a:rPr lang="en-US" sz="1800" i="1" dirty="0"/>
                        <a:t> </a:t>
                      </a:r>
                      <a:r>
                        <a:rPr lang="en-US" sz="1800" i="1" dirty="0" err="1"/>
                        <a:t>berikut</a:t>
                      </a:r>
                      <a:endParaRPr lang="en-ID" sz="1800" i="1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D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Sabon Next LT"/>
                        <a:ea typeface="+mn-ea"/>
                        <a:cs typeface="+mn-cs"/>
                      </a:endParaRPr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168910">
                        <a:spcBef>
                          <a:spcPts val="45"/>
                        </a:spcBef>
                        <a:buNone/>
                      </a:pPr>
                      <a:endParaRPr lang="en-ID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713741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EC35BE-CEED-CDD7-C396-0BBC3042BD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150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C3649-203D-9667-9341-E7A4657D4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816016"/>
            <a:ext cx="6583680" cy="535265"/>
          </a:xfrm>
        </p:spPr>
        <p:txBody>
          <a:bodyPr/>
          <a:lstStyle/>
          <a:p>
            <a:r>
              <a:rPr lang="en-US" dirty="0" err="1"/>
              <a:t>Lanjutan</a:t>
            </a:r>
            <a:r>
              <a:rPr lang="en-US" dirty="0"/>
              <a:t>….</a:t>
            </a:r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145DB2-ED69-0FD9-3663-9CC736CC90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5" name="Content Placeholder 5">
            <a:extLst>
              <a:ext uri="{FF2B5EF4-FFF2-40B4-BE49-F238E27FC236}">
                <a16:creationId xmlns:a16="http://schemas.microsoft.com/office/drawing/2014/main" id="{FB4DAA2D-B423-C762-CA01-ABBAEEA422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9061154"/>
              </p:ext>
            </p:extLst>
          </p:nvPr>
        </p:nvGraphicFramePr>
        <p:xfrm>
          <a:off x="758952" y="1553095"/>
          <a:ext cx="11240008" cy="698835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683768">
                  <a:extLst>
                    <a:ext uri="{9D8B030D-6E8A-4147-A177-3AD203B41FA5}">
                      <a16:colId xmlns:a16="http://schemas.microsoft.com/office/drawing/2014/main" val="1483199251"/>
                    </a:ext>
                  </a:extLst>
                </a:gridCol>
                <a:gridCol w="4505893">
                  <a:extLst>
                    <a:ext uri="{9D8B030D-6E8A-4147-A177-3AD203B41FA5}">
                      <a16:colId xmlns:a16="http://schemas.microsoft.com/office/drawing/2014/main" val="1540344159"/>
                    </a:ext>
                  </a:extLst>
                </a:gridCol>
                <a:gridCol w="6050347">
                  <a:extLst>
                    <a:ext uri="{9D8B030D-6E8A-4147-A177-3AD203B41FA5}">
                      <a16:colId xmlns:a16="http://schemas.microsoft.com/office/drawing/2014/main" val="1817361573"/>
                    </a:ext>
                  </a:extLst>
                </a:gridCol>
              </a:tblGrid>
              <a:tr h="637419">
                <a:tc>
                  <a:txBody>
                    <a:bodyPr/>
                    <a:lstStyle/>
                    <a:p>
                      <a:r>
                        <a:rPr lang="en-US" sz="2000" dirty="0"/>
                        <a:t>NO</a:t>
                      </a:r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JABATAN</a:t>
                      </a:r>
                    </a:p>
                    <a:p>
                      <a:pPr algn="ctr"/>
                      <a:endParaRPr lang="en-ID" sz="20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2000" dirty="0"/>
                        <a:t>PENGALAMAN</a:t>
                      </a:r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41038007"/>
                  </a:ext>
                </a:extLst>
              </a:tr>
              <a:tr h="75351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  <a:endParaRPr lang="en-ID" sz="24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/>
                        <a:t>WAKASEK BIDANG KESISWAAN</a:t>
                      </a:r>
                    </a:p>
                    <a:p>
                      <a:pPr algn="l"/>
                      <a:r>
                        <a:rPr lang="en-US" sz="2400" dirty="0"/>
                        <a:t>Pendidikan 1 Pendidikan Agama Islam</a:t>
                      </a:r>
                      <a:endParaRPr lang="en-ID" sz="24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8910">
                        <a:spcBef>
                          <a:spcPts val="45"/>
                        </a:spcBef>
                        <a:buNone/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Pelatihan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Kurikulum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merdeka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Pelatihan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Pembelajaran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BTQ.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Pelatihan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penanganan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kenakalan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remaja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dll</a:t>
                      </a:r>
                      <a:endParaRPr lang="en-ID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68910">
                        <a:spcBef>
                          <a:spcPts val="45"/>
                        </a:spcBef>
                        <a:buNone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2531862"/>
                  </a:ext>
                </a:extLst>
              </a:tr>
              <a:tr h="108684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/>
                        <a:t>GURU/ PENDIDIK</a:t>
                      </a:r>
                    </a:p>
                    <a:p>
                      <a:pPr algn="l"/>
                      <a:r>
                        <a:rPr lang="en-US" sz="2400" dirty="0"/>
                        <a:t>Pendidikan S1/S2 </a:t>
                      </a:r>
                      <a:endParaRPr lang="en-ID" sz="24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8910">
                        <a:spcBef>
                          <a:spcPts val="45"/>
                        </a:spcBef>
                        <a:buNone/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Pelatihan</a:t>
                      </a:r>
                      <a:r>
                        <a:rPr lang="en-US" sz="1800" spc="25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Peningkatan</a:t>
                      </a:r>
                      <a:r>
                        <a:rPr lang="en-US" sz="1800" spc="25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Teknis  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68910">
                        <a:spcBef>
                          <a:spcPts val="45"/>
                        </a:spcBef>
                        <a:buNone/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Guru</a:t>
                      </a:r>
                      <a:r>
                        <a:rPr lang="en-US" sz="1800" spc="16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SMP</a:t>
                      </a:r>
                      <a:r>
                        <a:rPr lang="en-US" sz="1800" spc="16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dalam</a:t>
                      </a:r>
                      <a:r>
                        <a:rPr lang="en-US" sz="1800" spc="14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Pembuatan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Soal Standar (HOT</a:t>
                      </a:r>
                      <a:r>
                        <a:rPr lang="en-US" sz="1800" spc="-1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Pelatihan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Peningkatan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Teknis Guru 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Pembelajar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berbasis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Multimedia,</a:t>
                      </a:r>
                      <a:r>
                        <a:rPr lang="en-US" sz="1800" spc="1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Pelatihan</a:t>
                      </a:r>
                      <a:r>
                        <a:rPr lang="en-US" sz="1800" spc="1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Peningkatan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Kompetensi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Teknis Tingkat  SMP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dalam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Penguatan  Pendidikan</a:t>
                      </a:r>
                      <a:r>
                        <a:rPr lang="en-US" sz="1800" spc="14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Karakter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800" spc="14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68910">
                        <a:spcBef>
                          <a:spcPts val="45"/>
                        </a:spcBef>
                        <a:buNone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Pelatihan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Peningkatan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Kompetensi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Teknis 	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Pendidik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	SMP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dalam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Penyusunan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Penelitian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Tindakan</a:t>
                      </a:r>
                      <a:r>
                        <a:rPr lang="en-US" sz="1800" spc="-8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Kelas</a:t>
                      </a:r>
                      <a:r>
                        <a:rPr lang="en-US" sz="1800" spc="-8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68910">
                        <a:spcBef>
                          <a:spcPts val="45"/>
                        </a:spcBef>
                        <a:buNone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Pelatihan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kurikulum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Merdeka.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68910">
                        <a:spcBef>
                          <a:spcPts val="45"/>
                        </a:spcBef>
                        <a:buNone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Pelatihan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guru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penggerak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68910">
                        <a:spcBef>
                          <a:spcPts val="45"/>
                        </a:spcBef>
                        <a:buNone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Pelatihan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Koding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Artifical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68910">
                        <a:spcBef>
                          <a:spcPts val="45"/>
                        </a:spcBef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3443218"/>
                  </a:ext>
                </a:extLst>
              </a:tr>
              <a:tr h="104337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  <a:endParaRPr lang="en-ID" sz="24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abon Next LT"/>
                          <a:ea typeface="+mn-ea"/>
                          <a:cs typeface="+mn-cs"/>
                        </a:rPr>
                        <a:t>TENAGA ADMINSTRASI SEKOLAH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abon Next LT"/>
                          <a:ea typeface="+mn-ea"/>
                          <a:cs typeface="+mn-cs"/>
                        </a:rPr>
                        <a:t>Pendidikan S1</a:t>
                      </a:r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82563" indent="0"/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Pelatihan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Peningkatan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Kompetensi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dan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Pengembangan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Wawasan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Tenaga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Kependidikan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  <a:endParaRPr lang="en-ID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82563" indent="0"/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Pelatihan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MOOC</a:t>
                      </a:r>
                      <a:endParaRPr lang="en-ID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03106707"/>
                  </a:ext>
                </a:extLst>
              </a:tr>
              <a:tr h="671945">
                <a:tc gridSpan="3"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D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Sabon Next LT"/>
                        <a:ea typeface="+mn-ea"/>
                        <a:cs typeface="+mn-cs"/>
                      </a:endParaRPr>
                    </a:p>
                  </a:txBody>
                  <a:tcPr marL="100584" marR="1005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168910">
                        <a:spcBef>
                          <a:spcPts val="45"/>
                        </a:spcBef>
                        <a:buNone/>
                      </a:pPr>
                      <a:endParaRPr lang="en-ID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71374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2043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E9562-FA85-11F3-5F23-A7B677DAA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13360"/>
            <a:ext cx="9255760" cy="889633"/>
          </a:xfrm>
        </p:spPr>
        <p:txBody>
          <a:bodyPr/>
          <a:lstStyle/>
          <a:p>
            <a:r>
              <a:rPr lang="en-US" dirty="0"/>
              <a:t>JAMINAN PELAYANAN</a:t>
            </a:r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1E6CBE-7E7C-7346-10B5-B1D2F8971A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3E3F77-5366-F783-6112-CEABE7A00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0320" y="1635760"/>
            <a:ext cx="10596880" cy="3207344"/>
          </a:xfrm>
        </p:spPr>
        <p:txBody>
          <a:bodyPr>
            <a:normAutofit fontScale="25000" lnSpcReduction="20000"/>
          </a:bodyPr>
          <a:lstStyle/>
          <a:p>
            <a:pPr marL="361950" indent="-361950"/>
            <a:r>
              <a:rPr lang="en-US" dirty="0"/>
              <a:t>.  </a:t>
            </a:r>
            <a:r>
              <a:rPr lang="en-US" sz="9800" dirty="0"/>
              <a:t>1. Proses   </a:t>
            </a:r>
            <a:r>
              <a:rPr lang="en-US" sz="9800" dirty="0" err="1"/>
              <a:t>pelayanan</a:t>
            </a:r>
            <a:r>
              <a:rPr lang="en-US" sz="9800" dirty="0"/>
              <a:t>   </a:t>
            </a:r>
            <a:r>
              <a:rPr lang="en-US" sz="9800" dirty="0" err="1"/>
              <a:t>dilakukan</a:t>
            </a:r>
            <a:r>
              <a:rPr lang="en-US" sz="9800" dirty="0"/>
              <a:t>   </a:t>
            </a:r>
            <a:r>
              <a:rPr lang="en-US" sz="9800" dirty="0" err="1"/>
              <a:t>setelah</a:t>
            </a:r>
            <a:r>
              <a:rPr lang="en-US" sz="9800" dirty="0"/>
              <a:t>   </a:t>
            </a:r>
            <a:r>
              <a:rPr lang="en-US" sz="9800" dirty="0" err="1"/>
              <a:t>berkas</a:t>
            </a:r>
            <a:r>
              <a:rPr lang="en-US" sz="9800" dirty="0"/>
              <a:t>   </a:t>
            </a:r>
            <a:r>
              <a:rPr lang="en-US" sz="9800" dirty="0" err="1"/>
              <a:t>persyaratan</a:t>
            </a:r>
            <a:r>
              <a:rPr lang="en-US" sz="9800" dirty="0"/>
              <a:t>   </a:t>
            </a:r>
            <a:r>
              <a:rPr lang="en-US" sz="9800" dirty="0" err="1"/>
              <a:t>Pemohon</a:t>
            </a:r>
            <a:r>
              <a:rPr lang="en-US" sz="9800" dirty="0"/>
              <a:t>  </a:t>
            </a:r>
            <a:r>
              <a:rPr lang="en-US" sz="9800" dirty="0" err="1"/>
              <a:t>lengkap</a:t>
            </a:r>
            <a:r>
              <a:rPr lang="en-US" sz="9800" dirty="0"/>
              <a:t>;  </a:t>
            </a:r>
            <a:endParaRPr lang="en-ID" sz="9800" dirty="0"/>
          </a:p>
          <a:p>
            <a:r>
              <a:rPr lang="en-US" sz="9800" dirty="0"/>
              <a:t>2. </a:t>
            </a:r>
            <a:r>
              <a:rPr lang="en-US" sz="9800" dirty="0" err="1"/>
              <a:t>Tersediannya</a:t>
            </a:r>
            <a:r>
              <a:rPr lang="en-US" sz="9800" dirty="0"/>
              <a:t> </a:t>
            </a:r>
            <a:r>
              <a:rPr lang="en-US" sz="9800" dirty="0" err="1"/>
              <a:t>tenaga</a:t>
            </a:r>
            <a:r>
              <a:rPr lang="en-US" sz="9800" dirty="0"/>
              <a:t> </a:t>
            </a:r>
            <a:r>
              <a:rPr lang="en-US" sz="9800" dirty="0" err="1"/>
              <a:t>pendidik</a:t>
            </a:r>
            <a:r>
              <a:rPr lang="en-US" sz="9800" dirty="0"/>
              <a:t> dan </a:t>
            </a:r>
            <a:r>
              <a:rPr lang="en-US" sz="9800" dirty="0" err="1"/>
              <a:t>kependidikan</a:t>
            </a:r>
            <a:r>
              <a:rPr lang="en-US" sz="9800" dirty="0"/>
              <a:t> yang </a:t>
            </a:r>
            <a:r>
              <a:rPr lang="en-US" sz="9800" dirty="0" err="1"/>
              <a:t>profesional</a:t>
            </a:r>
            <a:r>
              <a:rPr lang="en-US" sz="9800" dirty="0"/>
              <a:t>  </a:t>
            </a:r>
            <a:endParaRPr lang="en-ID" sz="9800" dirty="0"/>
          </a:p>
          <a:p>
            <a:r>
              <a:rPr lang="en-US" sz="9800" dirty="0"/>
              <a:t>3. </a:t>
            </a:r>
            <a:r>
              <a:rPr lang="en-US" sz="9800" dirty="0" err="1"/>
              <a:t>Produk</a:t>
            </a:r>
            <a:r>
              <a:rPr lang="en-US" sz="9800" dirty="0"/>
              <a:t> </a:t>
            </a:r>
            <a:r>
              <a:rPr lang="en-US" sz="9800" dirty="0" err="1"/>
              <a:t>layanan</a:t>
            </a:r>
            <a:r>
              <a:rPr lang="en-US" sz="9800" dirty="0"/>
              <a:t> yang </a:t>
            </a:r>
            <a:r>
              <a:rPr lang="en-US" sz="9800" dirty="0" err="1"/>
              <a:t>akuntabel</a:t>
            </a:r>
            <a:r>
              <a:rPr lang="en-US" sz="9800" dirty="0"/>
              <a:t>;  </a:t>
            </a:r>
            <a:endParaRPr lang="en-ID" sz="9800" dirty="0"/>
          </a:p>
          <a:p>
            <a:r>
              <a:rPr lang="en-US" sz="9800" dirty="0"/>
              <a:t>4. </a:t>
            </a:r>
            <a:r>
              <a:rPr lang="en-US" sz="9800" dirty="0" err="1"/>
              <a:t>Pelayanan</a:t>
            </a:r>
            <a:r>
              <a:rPr lang="en-US" sz="9800" dirty="0"/>
              <a:t> </a:t>
            </a:r>
            <a:r>
              <a:rPr lang="en-US" sz="9800" dirty="0" err="1"/>
              <a:t>diberikan</a:t>
            </a:r>
            <a:r>
              <a:rPr lang="en-US" sz="9800" dirty="0"/>
              <a:t> </a:t>
            </a:r>
            <a:r>
              <a:rPr lang="en-US" sz="9800" dirty="0" err="1"/>
              <a:t>secara</a:t>
            </a:r>
            <a:r>
              <a:rPr lang="en-US" sz="9800" dirty="0"/>
              <a:t> </a:t>
            </a:r>
            <a:r>
              <a:rPr lang="en-US" sz="9800" dirty="0" err="1"/>
              <a:t>efektif</a:t>
            </a:r>
            <a:r>
              <a:rPr lang="en-US" sz="9800" dirty="0"/>
              <a:t> dan </a:t>
            </a:r>
            <a:r>
              <a:rPr lang="en-US" sz="9800" dirty="0" err="1"/>
              <a:t>efesien</a:t>
            </a:r>
            <a:r>
              <a:rPr lang="en-US" sz="9800" dirty="0"/>
              <a:t>   </a:t>
            </a:r>
            <a:endParaRPr lang="en-ID" sz="9800" dirty="0"/>
          </a:p>
          <a:p>
            <a:r>
              <a:rPr lang="en-US" sz="9800" dirty="0"/>
              <a:t>5. Salam, </a:t>
            </a:r>
            <a:r>
              <a:rPr lang="en-US" sz="9800" dirty="0" err="1"/>
              <a:t>Senyum</a:t>
            </a:r>
            <a:r>
              <a:rPr lang="en-US" sz="9800" dirty="0"/>
              <a:t>, Sapa, Sopan dan </a:t>
            </a:r>
            <a:r>
              <a:rPr lang="en-US" sz="9800" dirty="0" err="1"/>
              <a:t>Santun</a:t>
            </a:r>
            <a:r>
              <a:rPr lang="en-US" sz="9800" dirty="0"/>
              <a:t> (5S).  </a:t>
            </a:r>
            <a:endParaRPr lang="en-ID" sz="9800" dirty="0"/>
          </a:p>
          <a:p>
            <a:r>
              <a:rPr lang="en-US" sz="9800" dirty="0"/>
              <a:t>6. Para Murid </a:t>
            </a:r>
            <a:r>
              <a:rPr lang="en-US" sz="9800" dirty="0" err="1"/>
              <a:t>mendapatkan</a:t>
            </a:r>
            <a:r>
              <a:rPr lang="en-US" sz="9800" dirty="0"/>
              <a:t> </a:t>
            </a:r>
            <a:r>
              <a:rPr lang="en-US" sz="9800" dirty="0" err="1"/>
              <a:t>pelayanan</a:t>
            </a:r>
            <a:r>
              <a:rPr lang="en-US" sz="9800" dirty="0"/>
              <a:t> </a:t>
            </a:r>
            <a:r>
              <a:rPr lang="en-US" sz="9800" dirty="0" err="1"/>
              <a:t>pembelajaran</a:t>
            </a:r>
            <a:r>
              <a:rPr lang="en-US" sz="9800" dirty="0"/>
              <a:t> </a:t>
            </a:r>
            <a:r>
              <a:rPr lang="en-US" sz="9800" dirty="0" err="1"/>
              <a:t>sesuai</a:t>
            </a:r>
            <a:r>
              <a:rPr lang="en-US" sz="9800" dirty="0"/>
              <a:t> </a:t>
            </a:r>
            <a:r>
              <a:rPr lang="en-US" sz="9800" dirty="0" err="1"/>
              <a:t>kurikulum</a:t>
            </a:r>
            <a:r>
              <a:rPr lang="en-US" sz="9800" dirty="0"/>
              <a:t>  </a:t>
            </a:r>
            <a:br>
              <a:rPr lang="en-US" sz="9800" dirty="0"/>
            </a:br>
            <a:r>
              <a:rPr lang="en-US" sz="9800" dirty="0"/>
              <a:t>7. Para Murid </a:t>
            </a:r>
            <a:r>
              <a:rPr lang="en-US" sz="9800" dirty="0" err="1"/>
              <a:t>mendapatkan</a:t>
            </a:r>
            <a:r>
              <a:rPr lang="en-US" sz="9800" dirty="0"/>
              <a:t> </a:t>
            </a:r>
            <a:r>
              <a:rPr lang="en-US" sz="9800" dirty="0" err="1"/>
              <a:t>pelayanan</a:t>
            </a:r>
            <a:r>
              <a:rPr lang="en-US" sz="9800" dirty="0"/>
              <a:t> yang </a:t>
            </a:r>
            <a:r>
              <a:rPr lang="en-US" sz="9800" dirty="0" err="1"/>
              <a:t>nyaman</a:t>
            </a:r>
            <a:r>
              <a:rPr lang="en-US" sz="9800" dirty="0"/>
              <a:t> dan </a:t>
            </a:r>
            <a:r>
              <a:rPr lang="en-US" sz="9800" dirty="0" err="1"/>
              <a:t>kondusif</a:t>
            </a:r>
            <a:r>
              <a:rPr lang="en-US" sz="9800" dirty="0"/>
              <a:t>  </a:t>
            </a:r>
            <a:endParaRPr lang="en-ID" sz="9800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315363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94CF0-74BE-7A9C-F509-EEF49EBF9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25120"/>
            <a:ext cx="10749280" cy="1097280"/>
          </a:xfrm>
        </p:spPr>
        <p:txBody>
          <a:bodyPr/>
          <a:lstStyle/>
          <a:p>
            <a:r>
              <a:rPr lang="en-US" sz="3200" dirty="0" err="1"/>
              <a:t>Jaminan</a:t>
            </a:r>
            <a:r>
              <a:rPr lang="en-US" sz="3200" dirty="0"/>
              <a:t> </a:t>
            </a:r>
            <a:r>
              <a:rPr lang="en-US" sz="3200" dirty="0" err="1"/>
              <a:t>Keamanan</a:t>
            </a:r>
            <a:r>
              <a:rPr lang="en-US" sz="3200" dirty="0"/>
              <a:t> dan </a:t>
            </a:r>
            <a:r>
              <a:rPr lang="en-US" sz="3200" dirty="0" err="1"/>
              <a:t>Keselamatan</a:t>
            </a:r>
            <a:r>
              <a:rPr lang="en-US" sz="3200" dirty="0"/>
              <a:t> </a:t>
            </a:r>
            <a:r>
              <a:rPr lang="en-US" sz="3200" dirty="0" err="1"/>
              <a:t>Pelayanan</a:t>
            </a:r>
            <a:r>
              <a:rPr lang="en-US" sz="3200" dirty="0"/>
              <a:t> ( Dasha </a:t>
            </a:r>
            <a:r>
              <a:rPr lang="en-US" sz="3200" dirty="0" err="1"/>
              <a:t>pratibhuti</a:t>
            </a:r>
            <a:r>
              <a:rPr lang="en-US" sz="3200" dirty="0"/>
              <a:t> )</a:t>
            </a:r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FA2C17-1411-03A1-EF92-0F19C0FD97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FC48DB-469D-F58C-5AF7-9CA0310B0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8880" y="1422400"/>
            <a:ext cx="9926320" cy="4653280"/>
          </a:xfrm>
        </p:spPr>
        <p:txBody>
          <a:bodyPr>
            <a:noAutofit/>
          </a:bodyPr>
          <a:lstStyle/>
          <a:p>
            <a:r>
              <a:rPr lang="en-US" dirty="0"/>
              <a:t>1. </a:t>
            </a:r>
            <a:r>
              <a:rPr lang="en-US" dirty="0" err="1"/>
              <a:t>Bebas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pungutan</a:t>
            </a:r>
            <a:r>
              <a:rPr lang="en-US" dirty="0"/>
              <a:t> liar;  </a:t>
            </a:r>
            <a:endParaRPr lang="en-ID" dirty="0"/>
          </a:p>
          <a:p>
            <a:r>
              <a:rPr lang="en-US" dirty="0"/>
              <a:t>2. Ruang </a:t>
            </a:r>
            <a:r>
              <a:rPr lang="en-US" dirty="0" err="1"/>
              <a:t>Tunggu</a:t>
            </a:r>
            <a:r>
              <a:rPr lang="en-US" dirty="0"/>
              <a:t> </a:t>
            </a:r>
            <a:r>
              <a:rPr lang="en-US" dirty="0" err="1"/>
              <a:t>bersih</a:t>
            </a:r>
            <a:r>
              <a:rPr lang="en-US" dirty="0"/>
              <a:t> dan </a:t>
            </a:r>
            <a:r>
              <a:rPr lang="en-US" dirty="0" err="1"/>
              <a:t>nyaman</a:t>
            </a:r>
            <a:r>
              <a:rPr lang="en-US" dirty="0"/>
              <a:t>;   </a:t>
            </a:r>
            <a:endParaRPr lang="en-ID" dirty="0"/>
          </a:p>
          <a:p>
            <a:r>
              <a:rPr lang="en-US" dirty="0"/>
              <a:t>3. </a:t>
            </a:r>
            <a:r>
              <a:rPr lang="en-US" dirty="0" err="1"/>
              <a:t>Keamanan</a:t>
            </a:r>
            <a:r>
              <a:rPr lang="en-US" dirty="0"/>
              <a:t> dan </a:t>
            </a:r>
            <a:r>
              <a:rPr lang="en-US" dirty="0" err="1"/>
              <a:t>kenyamanan</a:t>
            </a:r>
            <a:r>
              <a:rPr lang="en-US" dirty="0"/>
              <a:t> area </a:t>
            </a:r>
            <a:r>
              <a:rPr lang="en-US" dirty="0" err="1"/>
              <a:t>parkir</a:t>
            </a:r>
            <a:r>
              <a:rPr lang="en-US" dirty="0"/>
              <a:t>;  </a:t>
            </a:r>
            <a:endParaRPr lang="en-ID" dirty="0"/>
          </a:p>
          <a:p>
            <a:r>
              <a:rPr lang="en-US" dirty="0"/>
              <a:t>4. </a:t>
            </a:r>
            <a:r>
              <a:rPr lang="en-US" dirty="0" err="1"/>
              <a:t>Kerahasiaan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; dan  </a:t>
            </a:r>
            <a:endParaRPr lang="en-ID" dirty="0"/>
          </a:p>
          <a:p>
            <a:r>
              <a:rPr lang="en-US" dirty="0"/>
              <a:t>5. </a:t>
            </a:r>
            <a:r>
              <a:rPr lang="en-US" dirty="0" err="1"/>
              <a:t>Tersedianya</a:t>
            </a:r>
            <a:r>
              <a:rPr lang="en-US" dirty="0"/>
              <a:t> CCTV  dan </a:t>
            </a:r>
            <a:r>
              <a:rPr lang="en-US" dirty="0" err="1"/>
              <a:t>Wifi</a:t>
            </a:r>
            <a:r>
              <a:rPr lang="en-US" dirty="0"/>
              <a:t> di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. </a:t>
            </a:r>
            <a:endParaRPr lang="en-ID" dirty="0"/>
          </a:p>
          <a:p>
            <a:r>
              <a:rPr lang="en-US" dirty="0"/>
              <a:t>6. </a:t>
            </a:r>
            <a:r>
              <a:rPr lang="en-US" dirty="0" err="1"/>
              <a:t>Tersedia</a:t>
            </a:r>
            <a:r>
              <a:rPr lang="en-US" dirty="0"/>
              <a:t> TV</a:t>
            </a:r>
            <a:endParaRPr lang="en-ID" dirty="0"/>
          </a:p>
          <a:p>
            <a:r>
              <a:rPr lang="en-US" dirty="0"/>
              <a:t>7. </a:t>
            </a:r>
            <a:r>
              <a:rPr lang="en-US" dirty="0" err="1"/>
              <a:t>Tersedia</a:t>
            </a:r>
            <a:r>
              <a:rPr lang="en-US" dirty="0"/>
              <a:t> </a:t>
            </a:r>
            <a:r>
              <a:rPr lang="en-US" dirty="0" err="1"/>
              <a:t>Buku-Buku</a:t>
            </a:r>
            <a:r>
              <a:rPr lang="en-US" dirty="0"/>
              <a:t> </a:t>
            </a:r>
            <a:r>
              <a:rPr lang="en-US" dirty="0" err="1"/>
              <a:t>Bacaan</a:t>
            </a:r>
            <a:r>
              <a:rPr lang="en-US" dirty="0"/>
              <a:t> dan </a:t>
            </a:r>
            <a:r>
              <a:rPr lang="en-US" dirty="0" err="1"/>
              <a:t>koran</a:t>
            </a:r>
            <a:r>
              <a:rPr lang="en-US" dirty="0"/>
              <a:t> di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tunggu</a:t>
            </a:r>
            <a:endParaRPr lang="en-ID" dirty="0"/>
          </a:p>
          <a:p>
            <a:r>
              <a:rPr lang="en-US" dirty="0"/>
              <a:t>8. </a:t>
            </a:r>
            <a:r>
              <a:rPr lang="en-US" dirty="0" err="1"/>
              <a:t>Tersedia</a:t>
            </a:r>
            <a:r>
              <a:rPr lang="en-US" dirty="0"/>
              <a:t> area </a:t>
            </a:r>
            <a:r>
              <a:rPr lang="en-US" dirty="0" err="1"/>
              <a:t>bermain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di </a:t>
            </a:r>
            <a:r>
              <a:rPr lang="en-US" dirty="0" err="1"/>
              <a:t>dekat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tunggu</a:t>
            </a:r>
            <a:endParaRPr lang="en-ID" dirty="0"/>
          </a:p>
          <a:p>
            <a:r>
              <a:rPr lang="en-US" dirty="0"/>
              <a:t>9. </a:t>
            </a:r>
            <a:r>
              <a:rPr lang="en-US" dirty="0" err="1"/>
              <a:t>Tersedia</a:t>
            </a:r>
            <a:r>
              <a:rPr lang="en-US" dirty="0"/>
              <a:t> Air </a:t>
            </a:r>
            <a:r>
              <a:rPr lang="en-US" dirty="0" err="1"/>
              <a:t>Minum</a:t>
            </a:r>
            <a:r>
              <a:rPr lang="en-US" dirty="0"/>
              <a:t> di area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tunggu</a:t>
            </a:r>
            <a:r>
              <a:rPr lang="en-US" dirty="0"/>
              <a:t> </a:t>
            </a:r>
            <a:endParaRPr lang="en-ID" dirty="0"/>
          </a:p>
          <a:p>
            <a:r>
              <a:rPr lang="en-US" dirty="0"/>
              <a:t>10. </a:t>
            </a:r>
            <a:r>
              <a:rPr lang="en-US" dirty="0" err="1"/>
              <a:t>Petugas</a:t>
            </a:r>
            <a:r>
              <a:rPr lang="en-US" dirty="0"/>
              <a:t> yang </a:t>
            </a:r>
            <a:r>
              <a:rPr lang="en-US" dirty="0" err="1"/>
              <a:t>ramah</a:t>
            </a:r>
            <a:r>
              <a:rPr lang="en-US" dirty="0"/>
              <a:t> dan </a:t>
            </a:r>
            <a:r>
              <a:rPr lang="en-US" dirty="0" err="1"/>
              <a:t>cekatan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742239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BD073-371A-918A-0D18-04344934F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110806"/>
            <a:ext cx="8707120" cy="681674"/>
          </a:xfrm>
        </p:spPr>
        <p:txBody>
          <a:bodyPr/>
          <a:lstStyle/>
          <a:p>
            <a:r>
              <a:rPr lang="en-US" dirty="0"/>
              <a:t>1. PELAYANAN KONSULTASI</a:t>
            </a:r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652B85-F0D5-8E7D-DBDA-870266B69E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C15718BA-6D97-1C10-C08D-06DCA493C7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7232855"/>
              </p:ext>
            </p:extLst>
          </p:nvPr>
        </p:nvGraphicFramePr>
        <p:xfrm>
          <a:off x="648586" y="888683"/>
          <a:ext cx="9225148" cy="5294433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466624">
                  <a:extLst>
                    <a:ext uri="{9D8B030D-6E8A-4147-A177-3AD203B41FA5}">
                      <a16:colId xmlns:a16="http://schemas.microsoft.com/office/drawing/2014/main" val="3839482201"/>
                    </a:ext>
                  </a:extLst>
                </a:gridCol>
                <a:gridCol w="6758524">
                  <a:extLst>
                    <a:ext uri="{9D8B030D-6E8A-4147-A177-3AD203B41FA5}">
                      <a16:colId xmlns:a16="http://schemas.microsoft.com/office/drawing/2014/main" val="1701594245"/>
                    </a:ext>
                  </a:extLst>
                </a:gridCol>
              </a:tblGrid>
              <a:tr h="1397781">
                <a:tc>
                  <a:txBody>
                    <a:bodyPr/>
                    <a:lstStyle/>
                    <a:p>
                      <a:r>
                        <a:rPr lang="en-US" dirty="0" err="1"/>
                        <a:t>Persyaratan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pelayanan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a.  Foto copy KTP/SIM/ 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Identitas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lainnya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b. 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Membawa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salah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satu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dari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:  </a:t>
                      </a:r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Surat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Tugas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dari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Instansi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lain)  </a:t>
                      </a:r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 Surat 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Undangan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(Orang 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tua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murid)  </a:t>
                      </a:r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Bukti 	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Konfirmasi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jika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melalui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WA (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Whats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App)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5824845"/>
                  </a:ext>
                </a:extLst>
              </a:tr>
              <a:tr h="1397781">
                <a:tc>
                  <a:txBody>
                    <a:bodyPr/>
                    <a:lstStyle/>
                    <a:p>
                      <a:r>
                        <a:rPr lang="en-US" dirty="0" err="1"/>
                        <a:t>Sistem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mekanisme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Tamu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datang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dan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mengisi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buku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tamu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</a:t>
                      </a:r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indent="-355600"/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b. 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Petugas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memberikan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kartu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pengunjung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dan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mengantar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sesuai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tujuan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c.  Tamu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diterima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oleh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pihak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yang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dituju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d.  Tamu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mengembalikan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kartu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pengunjung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ID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3497457"/>
                  </a:ext>
                </a:extLst>
              </a:tr>
              <a:tr h="354299">
                <a:tc>
                  <a:txBody>
                    <a:bodyPr/>
                    <a:lstStyle/>
                    <a:p>
                      <a:r>
                        <a:rPr lang="en-US" dirty="0"/>
                        <a:t>Waktu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19200" indent="-1127125" algn="l">
                        <a:lnSpc>
                          <a:spcPct val="115000"/>
                        </a:lnSpc>
                        <a:spcBef>
                          <a:spcPts val="400"/>
                        </a:spcBef>
                        <a:buNone/>
                        <a:tabLst>
                          <a:tab pos="92075" algn="l"/>
                        </a:tabLst>
                      </a:pPr>
                      <a:r>
                        <a:rPr lang="en-ID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Maksimal</a:t>
                      </a:r>
                      <a:r>
                        <a:rPr lang="en-ID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 </a:t>
                      </a:r>
                      <a:r>
                        <a:rPr lang="en-ID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Jamsetiap</a:t>
                      </a:r>
                      <a:r>
                        <a:rPr lang="en-ID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tamu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946466"/>
                  </a:ext>
                </a:extLst>
              </a:tr>
              <a:tr h="354299">
                <a:tc>
                  <a:txBody>
                    <a:bodyPr/>
                    <a:lstStyle/>
                    <a:p>
                      <a:r>
                        <a:rPr lang="en-US" dirty="0" err="1"/>
                        <a:t>Biaya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19200" indent="-1036638" algn="l">
                        <a:lnSpc>
                          <a:spcPct val="115000"/>
                        </a:lnSpc>
                        <a:spcBef>
                          <a:spcPts val="400"/>
                        </a:spcBef>
                        <a:buNone/>
                        <a:tabLst>
                          <a:tab pos="263525" algn="l"/>
                        </a:tabLst>
                      </a:pPr>
                      <a:r>
                        <a:rPr lang="en-ID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Gartis</a:t>
                      </a:r>
                      <a:r>
                        <a:rPr lang="en-ID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n-ID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tidak</a:t>
                      </a:r>
                      <a:r>
                        <a:rPr lang="en-ID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dipungut</a:t>
                      </a:r>
                      <a:r>
                        <a:rPr lang="en-ID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biaya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9243400"/>
                  </a:ext>
                </a:extLst>
              </a:tr>
              <a:tr h="354299">
                <a:tc>
                  <a:txBody>
                    <a:bodyPr/>
                    <a:lstStyle/>
                    <a:p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Pelayanan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19200" indent="-1127125" algn="l">
                        <a:lnSpc>
                          <a:spcPct val="115000"/>
                        </a:lnSpc>
                        <a:spcBef>
                          <a:spcPts val="400"/>
                        </a:spcBef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Konsultasi</a:t>
                      </a:r>
                      <a:r>
                        <a:rPr lang="en-ID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sesuai</a:t>
                      </a:r>
                      <a:r>
                        <a:rPr lang="en-ID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kebutuhan</a:t>
                      </a:r>
                      <a:r>
                        <a:rPr lang="en-ID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8392172"/>
                  </a:ext>
                </a:extLst>
              </a:tr>
              <a:tr h="1271073">
                <a:tc>
                  <a:txBody>
                    <a:bodyPr/>
                    <a:lstStyle/>
                    <a:p>
                      <a:r>
                        <a:rPr lang="en-US" dirty="0" err="1"/>
                        <a:t>Petugas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Petugas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Tata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usaha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:   Dini Flora,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S.Pd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HP.  081511914017  </a:t>
                      </a:r>
                      <a:endParaRPr lang="en-ID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Lisnawati,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S.Pd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HP.  087781601992</a:t>
                      </a:r>
                      <a:endParaRPr lang="en-ID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Wakil Humas :      081388676429</a:t>
                      </a:r>
                      <a:endParaRPr lang="en-ID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02354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7448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87CBF-52FA-CEAF-18A0-221314A8E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152716"/>
            <a:ext cx="8666480" cy="60896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>
                <a:latin typeface="Bookman Old Style" panose="02050604050505020204" pitchFamily="18" charset="0"/>
              </a:rPr>
              <a:t>2. PEMBERIAN INFORMASI SPMB</a:t>
            </a:r>
            <a:endParaRPr lang="en-ID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B464914-9270-D9DF-A3F0-6EF130A359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9494591"/>
              </p:ext>
            </p:extLst>
          </p:nvPr>
        </p:nvGraphicFramePr>
        <p:xfrm>
          <a:off x="335280" y="1209674"/>
          <a:ext cx="11694160" cy="594995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058754">
                  <a:extLst>
                    <a:ext uri="{9D8B030D-6E8A-4147-A177-3AD203B41FA5}">
                      <a16:colId xmlns:a16="http://schemas.microsoft.com/office/drawing/2014/main" val="752109927"/>
                    </a:ext>
                  </a:extLst>
                </a:gridCol>
                <a:gridCol w="8635406">
                  <a:extLst>
                    <a:ext uri="{9D8B030D-6E8A-4147-A177-3AD203B41FA5}">
                      <a16:colId xmlns:a16="http://schemas.microsoft.com/office/drawing/2014/main" val="3604271661"/>
                    </a:ext>
                  </a:extLst>
                </a:gridCol>
              </a:tblGrid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Persyaratan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pelayanan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ID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Kartu </a:t>
                      </a:r>
                      <a:r>
                        <a:rPr lang="en-ID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Keluarga</a:t>
                      </a:r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Persyaratan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Khusus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sesuai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jalur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pendaftaran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diminati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168712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Sistem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mekanisme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15240" lvl="0" indent="-342900">
                        <a:lnSpc>
                          <a:spcPct val="100000"/>
                        </a:lnSpc>
                        <a:spcBef>
                          <a:spcPts val="40"/>
                        </a:spcBef>
                        <a:buClr>
                          <a:srgbClr val="000000"/>
                        </a:buClr>
                        <a:buSzPts val="1200"/>
                        <a:buFont typeface="+mj-lt"/>
                        <a:buAutoNum type="alphaLcPeriod"/>
                      </a:pP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Calon Murid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datang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sekolah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melihat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informasi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pendaftaran</a:t>
                      </a:r>
                      <a:r>
                        <a:rPr lang="en-ID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SPMB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00990">
                        <a:lnSpc>
                          <a:spcPct val="100000"/>
                        </a:lnSpc>
                        <a:spcBef>
                          <a:spcPts val="5"/>
                        </a:spcBef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online  di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papan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pengumuman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2390">
                        <a:lnSpc>
                          <a:spcPct val="100000"/>
                        </a:lnSpc>
                        <a:spcBef>
                          <a:spcPts val="15"/>
                        </a:spcBef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b.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Petugas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mengarahkan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kepada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calon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Murid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melihat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petunjuk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teknis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b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juknis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yang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terdapat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di Web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pendaftaran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SPMB Online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00990" marR="216535" indent="-228600">
                        <a:lnSpc>
                          <a:spcPct val="100000"/>
                        </a:lnSpc>
                        <a:spcBef>
                          <a:spcPts val="20"/>
                        </a:spcBef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c.</a:t>
                      </a:r>
                      <a:r>
                        <a:rPr lang="en-US" sz="2000" spc="12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Calon Murid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mendaftar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secara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online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melalui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Web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00990" marR="490855">
                        <a:lnSpc>
                          <a:spcPct val="100000"/>
                        </a:lnSpc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SPMB dan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melengkapi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berkas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pendaftaran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sesuai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jalur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yang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dipilih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00990" marR="353695" indent="-228600">
                        <a:lnSpc>
                          <a:spcPct val="100000"/>
                        </a:lnSpc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d.</a:t>
                      </a:r>
                      <a:r>
                        <a:rPr lang="en-US" sz="20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Calon Murid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mendaftar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dengan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memilih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sekolah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yang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dituju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sesuai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dengan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jadwal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yang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ditentukan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98450" indent="-184150">
                        <a:lnSpc>
                          <a:spcPct val="100000"/>
                        </a:lnSpc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e.</a:t>
                      </a:r>
                      <a:r>
                        <a:rPr lang="en-US" sz="2000" spc="12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Calon Murid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mencetak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bukti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98450" indent="-184150">
                        <a:lnSpc>
                          <a:spcPct val="100000"/>
                        </a:lnSpc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f. Calon murid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memantau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klasemen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secara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online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sesuai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jalur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yang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dipilih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98450" indent="-184150">
                        <a:lnSpc>
                          <a:spcPct val="100000"/>
                        </a:lnSpc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g.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Siswa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yang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dinyatakan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diterima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lapor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dirisesuai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jadwal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persyaratan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yang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ditentukan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D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655190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/>
                        <a:t>Waktu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Sesuai</a:t>
                      </a:r>
                      <a:r>
                        <a:rPr lang="en-US" dirty="0"/>
                        <a:t> Jadwal Yang </a:t>
                      </a:r>
                      <a:r>
                        <a:rPr lang="en-US" dirty="0" err="1"/>
                        <a:t>ditentukan</a:t>
                      </a:r>
                      <a:r>
                        <a:rPr lang="en-US" dirty="0"/>
                        <a:t> Dinas Pendidikan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723070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Biaya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 r a t </a:t>
                      </a:r>
                      <a:r>
                        <a:rPr lang="en-US" dirty="0" err="1"/>
                        <a:t>i</a:t>
                      </a:r>
                      <a:r>
                        <a:rPr lang="en-US" dirty="0"/>
                        <a:t> s </a:t>
                      </a:r>
                      <a:r>
                        <a:rPr lang="en-US" dirty="0" err="1"/>
                        <a:t>tidak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dipungut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biaya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632627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Pelayanan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Keterangan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bukti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diterima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menjadi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murid 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708822"/>
                  </a:ext>
                </a:extLst>
              </a:tr>
              <a:tr h="413068">
                <a:tc>
                  <a:txBody>
                    <a:bodyPr/>
                    <a:lstStyle/>
                    <a:p>
                      <a:r>
                        <a:rPr lang="en-US" dirty="0" err="1"/>
                        <a:t>Petugas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Panitia</a:t>
                      </a:r>
                      <a:r>
                        <a:rPr lang="en-US" dirty="0"/>
                        <a:t> SPMB</a:t>
                      </a:r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339533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3863E5-CE0F-C17D-86CE-282CC3A1DE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36049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 color block_Win32_SL_v14" id="{59749740-91A0-46B8-82A8-B436C7A8A142}" vid="{B3F8D047-377B-4FC8-B21C-47530C6DE3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6DBB56F-4362-4386-A1A1-3DF8988966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719FA4-954C-4FA8-82CB-206659C3B82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04948363-B267-4BAC-8655-100FBEC280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{8863AF88-8FAF-44FB-98E4-ADF1FD21A87D}tf78438558_win32</Template>
  <TotalTime>1841</TotalTime>
  <Words>1968</Words>
  <Application>Microsoft Office PowerPoint</Application>
  <PresentationFormat>Widescreen</PresentationFormat>
  <Paragraphs>321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Algerian</vt:lpstr>
      <vt:lpstr>Arial</vt:lpstr>
      <vt:lpstr>Arial Black</vt:lpstr>
      <vt:lpstr>Bookman Old Style</vt:lpstr>
      <vt:lpstr>Calibri</vt:lpstr>
      <vt:lpstr>Sabon Next LT</vt:lpstr>
      <vt:lpstr>Times New Roman</vt:lpstr>
      <vt:lpstr>Custom</vt:lpstr>
      <vt:lpstr>HARI GURU BELAJAR STANDARD PELAYANAN TAHUN 2026</vt:lpstr>
      <vt:lpstr>DASAR HUKUM</vt:lpstr>
      <vt:lpstr>JENIS PELAYANAN</vt:lpstr>
      <vt:lpstr>KOMPETENSI PELAKSANA</vt:lpstr>
      <vt:lpstr>Lanjutan….</vt:lpstr>
      <vt:lpstr>JAMINAN PELAYANAN</vt:lpstr>
      <vt:lpstr>Jaminan Keamanan dan Keselamatan Pelayanan ( Dasha pratibhuti )</vt:lpstr>
      <vt:lpstr>1. PELAYANAN KONSULTASI</vt:lpstr>
      <vt:lpstr>2. PEMBERIAN INFORMASI SPMB</vt:lpstr>
      <vt:lpstr>3. PERPINDAHAN MURID MASUK</vt:lpstr>
      <vt:lpstr>4. PERPINDAHAN MURID KE LUAR</vt:lpstr>
      <vt:lpstr>5. LEGALISASI IJAZAH / STTB</vt:lpstr>
      <vt:lpstr>6. PEMBERIAN surat keterangan pangganti ijazah / sttb</vt:lpstr>
      <vt:lpstr>7. PEMBERIAN raport baru</vt:lpstr>
      <vt:lpstr>  8. Pelayanan Pemberian Informasi</vt:lpstr>
      <vt:lpstr>9. Peminjaman Sarana dan Prasarana</vt:lpstr>
      <vt:lpstr>PENUTUP</vt:lpstr>
      <vt:lpstr>MAKLUMAT PELAYANAN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PROFIL RADEN SAIFUL BAHRI</dc:title>
  <dc:subject/>
  <dc:creator>user laptop</dc:creator>
  <cp:lastModifiedBy>userlaptop678@outlook.com</cp:lastModifiedBy>
  <cp:revision>23</cp:revision>
  <dcterms:created xsi:type="dcterms:W3CDTF">2024-03-30T07:44:23Z</dcterms:created>
  <dcterms:modified xsi:type="dcterms:W3CDTF">2026-07-29T03:56:06Z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